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6" r:id="rId2"/>
    <p:sldMasterId id="2147483700" r:id="rId3"/>
    <p:sldMasterId id="2147483724" r:id="rId4"/>
  </p:sldMasterIdLst>
  <p:notesMasterIdLst>
    <p:notesMasterId r:id="rId33"/>
  </p:notesMasterIdLst>
  <p:sldIdLst>
    <p:sldId id="257" r:id="rId5"/>
    <p:sldId id="258" r:id="rId6"/>
    <p:sldId id="259" r:id="rId7"/>
    <p:sldId id="268" r:id="rId8"/>
    <p:sldId id="261" r:id="rId9"/>
    <p:sldId id="272" r:id="rId10"/>
    <p:sldId id="285" r:id="rId11"/>
    <p:sldId id="269" r:id="rId12"/>
    <p:sldId id="260" r:id="rId13"/>
    <p:sldId id="273" r:id="rId14"/>
    <p:sldId id="275" r:id="rId15"/>
    <p:sldId id="288" r:id="rId16"/>
    <p:sldId id="289" r:id="rId17"/>
    <p:sldId id="311" r:id="rId18"/>
    <p:sldId id="296" r:id="rId19"/>
    <p:sldId id="297" r:id="rId20"/>
    <p:sldId id="299" r:id="rId21"/>
    <p:sldId id="298" r:id="rId22"/>
    <p:sldId id="308" r:id="rId23"/>
    <p:sldId id="306" r:id="rId24"/>
    <p:sldId id="310" r:id="rId25"/>
    <p:sldId id="301" r:id="rId26"/>
    <p:sldId id="300" r:id="rId27"/>
    <p:sldId id="302" r:id="rId28"/>
    <p:sldId id="303" r:id="rId29"/>
    <p:sldId id="304" r:id="rId30"/>
    <p:sldId id="305" r:id="rId31"/>
    <p:sldId id="291"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251CE-98EF-4315-9890-BA6821A18EA5}" type="datetimeFigureOut">
              <a:rPr lang="nl-NL" smtClean="0"/>
              <a:t>13-1-2016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35C4B-A263-446B-88A9-BE06D382D4B1}" type="slidenum">
              <a:rPr lang="nl-NL" smtClean="0"/>
              <a:t>‹nr.›</a:t>
            </a:fld>
            <a:endParaRPr lang="nl-NL"/>
          </a:p>
        </p:txBody>
      </p:sp>
    </p:spTree>
    <p:extLst>
      <p:ext uri="{BB962C8B-B14F-4D97-AF65-F5344CB8AC3E}">
        <p14:creationId xmlns:p14="http://schemas.microsoft.com/office/powerpoint/2010/main" val="1348697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grpSp>
      <p:sp>
        <p:nvSpPr>
          <p:cNvPr id="1537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nl-NL" altLang="nl-NL" noProof="0" smtClean="0"/>
              <a:t>Klik om het opmaakprofiel te bewerken</a:t>
            </a:r>
          </a:p>
        </p:txBody>
      </p:sp>
      <p:sp>
        <p:nvSpPr>
          <p:cNvPr id="153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nl-NL" altLang="nl-NL" noProof="0" smtClean="0"/>
              <a:t>Klik om het opmaakprofiel van de modelondertitel te bewerken</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nl-NL" altLang="nl-NL">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nl-NL" altLang="nl-NL" smtClean="0">
                <a:solidFill>
                  <a:srgbClr val="FFFFFF"/>
                </a:solidFill>
              </a:rPr>
              <a:t>Prague &amp; Brussels 2015</a:t>
            </a:r>
            <a:endParaRPr lang="nl-NL" altLang="nl-NL">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8B154507-E306-4211-AF54-155BB89E06F4}" type="slidenum">
              <a:rPr lang="nl-NL" altLang="nl-NL">
                <a:solidFill>
                  <a:srgbClr val="FFFFFF"/>
                </a:solidFill>
              </a:rPr>
              <a:pPr>
                <a:defRPr/>
              </a:pPr>
              <a:t>‹nr.›</a:t>
            </a:fld>
            <a:endParaRPr lang="nl-NL" altLang="nl-NL">
              <a:solidFill>
                <a:srgbClr val="FFFFFF"/>
              </a:solidFill>
            </a:endParaRPr>
          </a:p>
        </p:txBody>
      </p:sp>
    </p:spTree>
    <p:extLst>
      <p:ext uri="{BB962C8B-B14F-4D97-AF65-F5344CB8AC3E}">
        <p14:creationId xmlns:p14="http://schemas.microsoft.com/office/powerpoint/2010/main" val="671283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A5BB3BF-9E84-49E1-95B8-D545808D9596}"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45298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7B842E2-2AFF-4324-893B-9021B5A69BE7}"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314837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457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57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15B004BB-3EC9-4FBA-8295-FBEDD8480A25}" type="slidenum">
              <a:rPr lang="nl-NL" altLang="nl-NL">
                <a:solidFill>
                  <a:srgbClr val="FFFFFF"/>
                </a:solidFill>
              </a:rPr>
              <a:pPr>
                <a:defRPr/>
              </a:pPr>
              <a:t>‹nr.›</a:t>
            </a:fld>
            <a:endParaRPr lang="nl-NL" altLang="nl-NL">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161648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5DE775D-C985-4486-8F7F-9B621A8E801A}"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110196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grpSp>
      <p:sp>
        <p:nvSpPr>
          <p:cNvPr id="1537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nl-NL" altLang="nl-NL" noProof="0" smtClean="0"/>
              <a:t>Klik om het opmaakprofiel te bewerken</a:t>
            </a:r>
          </a:p>
        </p:txBody>
      </p:sp>
      <p:sp>
        <p:nvSpPr>
          <p:cNvPr id="153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nl-NL" altLang="nl-NL" noProof="0" smtClean="0"/>
              <a:t>Klik om het opmaakprofiel van de modelondertitel te bewerken</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endParaRPr lang="nl-NL" altLang="nl-NL">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nl-NL" altLang="nl-NL" smtClean="0">
                <a:solidFill>
                  <a:srgbClr val="FFFFFF"/>
                </a:solidFill>
              </a:rPr>
              <a:t>Prague &amp; Brussels 2015</a:t>
            </a:r>
            <a:endParaRPr lang="nl-NL" altLang="nl-NL">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8B154507-E306-4211-AF54-155BB89E06F4}" type="slidenum">
              <a:rPr lang="nl-NL" altLang="nl-NL">
                <a:solidFill>
                  <a:srgbClr val="FFFFFF"/>
                </a:solidFill>
              </a:rPr>
              <a:pPr>
                <a:defRPr/>
              </a:pPr>
              <a:t>‹nr.›</a:t>
            </a:fld>
            <a:endParaRPr lang="nl-NL" altLang="nl-NL">
              <a:solidFill>
                <a:srgbClr val="FFFFFF"/>
              </a:solidFill>
            </a:endParaRPr>
          </a:p>
        </p:txBody>
      </p:sp>
    </p:spTree>
    <p:extLst>
      <p:ext uri="{BB962C8B-B14F-4D97-AF65-F5344CB8AC3E}">
        <p14:creationId xmlns:p14="http://schemas.microsoft.com/office/powerpoint/2010/main" val="218079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37AFA8B-40FC-4918-B147-F0907E0846D7}"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3348974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622A085-D849-4520-8B20-32032D487651}"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4208383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3C41ACE-860D-4899-8D7B-A6457CBED079}" type="slidenum">
              <a:rPr lang="nl-NL" altLang="nl-NL">
                <a:solidFill>
                  <a:srgbClr val="FFFFFF"/>
                </a:solidFill>
              </a:rPr>
              <a:pPr>
                <a:defRPr/>
              </a:pPr>
              <a:t>‹nr.›</a:t>
            </a:fld>
            <a:endParaRPr lang="nl-NL" altLang="nl-NL">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707393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C4E87FE-CC01-47C6-8047-32ADC2D867F4}" type="slidenum">
              <a:rPr lang="nl-NL" altLang="nl-NL">
                <a:solidFill>
                  <a:srgbClr val="FFFFFF"/>
                </a:solidFill>
              </a:rPr>
              <a:pPr>
                <a:defRPr/>
              </a:pPr>
              <a:t>‹nr.›</a:t>
            </a:fld>
            <a:endParaRPr lang="nl-NL" altLang="nl-NL">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1374501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F15CBFD-5BF1-43DD-BC64-AFC1749337D6}" type="slidenum">
              <a:rPr lang="nl-NL" altLang="nl-NL">
                <a:solidFill>
                  <a:srgbClr val="FFFFFF"/>
                </a:solidFill>
              </a:rPr>
              <a:pPr>
                <a:defRPr/>
              </a:pPr>
              <a:t>‹nr.›</a:t>
            </a:fld>
            <a:endParaRPr lang="nl-NL" altLang="nl-NL">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375926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37AFA8B-40FC-4918-B147-F0907E0846D7}"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2424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5AD54A4-FA83-4A7E-855B-486D4D9273E5}" type="slidenum">
              <a:rPr lang="nl-NL" altLang="nl-NL">
                <a:solidFill>
                  <a:srgbClr val="FFFFFF"/>
                </a:solidFill>
              </a:rPr>
              <a:pPr>
                <a:defRPr/>
              </a:pPr>
              <a:t>‹nr.›</a:t>
            </a:fld>
            <a:endParaRPr lang="nl-NL" altLang="nl-NL">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548967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86ADB36-3347-4415-9D30-30BFFAF55038}" type="slidenum">
              <a:rPr lang="nl-NL" altLang="nl-NL">
                <a:solidFill>
                  <a:srgbClr val="FFFFFF"/>
                </a:solidFill>
              </a:rPr>
              <a:pPr>
                <a:defRPr/>
              </a:pPr>
              <a:t>‹nr.›</a:t>
            </a:fld>
            <a:endParaRPr lang="nl-NL" altLang="nl-NL">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1766281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D7C64F7-5585-4C38-ABA8-51664F8E640C}" type="slidenum">
              <a:rPr lang="nl-NL" altLang="nl-NL">
                <a:solidFill>
                  <a:srgbClr val="FFFFFF"/>
                </a:solidFill>
              </a:rPr>
              <a:pPr>
                <a:defRPr/>
              </a:pPr>
              <a:t>‹nr.›</a:t>
            </a:fld>
            <a:endParaRPr lang="nl-NL" altLang="nl-NL">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3850334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A5BB3BF-9E84-49E1-95B8-D545808D9596}"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693456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7B842E2-2AFF-4324-893B-9021B5A69BE7}"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50425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457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859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57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48200" y="3938588"/>
            <a:ext cx="4038600" cy="21875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15B004BB-3EC9-4FBA-8295-FBEDD8480A25}" type="slidenum">
              <a:rPr lang="nl-NL" altLang="nl-NL">
                <a:solidFill>
                  <a:srgbClr val="FFFFFF"/>
                </a:solidFill>
              </a:rPr>
              <a:pPr>
                <a:defRPr/>
              </a:pPr>
              <a:t>‹nr.›</a:t>
            </a:fld>
            <a:endParaRPr lang="nl-NL" altLang="nl-NL">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361338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457200" y="1600200"/>
            <a:ext cx="8229600" cy="4525963"/>
          </a:xfrm>
        </p:spPr>
        <p:txBody>
          <a:bodyPr/>
          <a:lstStyle/>
          <a:p>
            <a:pPr lvl="0"/>
            <a:endParaRPr lang="nl-NL"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5DE775D-C985-4486-8F7F-9B621A8E801A}"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415192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254501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33712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401364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622A085-D849-4520-8B20-32032D487651}" type="slidenum">
              <a:rPr lang="nl-NL" altLang="nl-NL">
                <a:solidFill>
                  <a:srgbClr val="FFFFFF"/>
                </a:solidFill>
              </a:rPr>
              <a:pPr>
                <a:defRPr/>
              </a:pPr>
              <a:t>‹nr.›</a:t>
            </a:fld>
            <a:endParaRPr lang="nl-NL" altLang="nl-NL">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3565029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p>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498725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endParaRPr lang="nl-NL">
              <a:solidFill>
                <a:prstClr val="white">
                  <a:tint val="75000"/>
                </a:prstClr>
              </a:solidFill>
            </a:endParaRPr>
          </a:p>
        </p:txBody>
      </p:sp>
      <p:sp>
        <p:nvSpPr>
          <p:cNvPr id="8" name="Tijdelijke aanduiding voor voettekst 7"/>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9" name="Tijdelijke aanduiding voor dianummer 8"/>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020220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endParaRPr lang="nl-NL">
              <a:solidFill>
                <a:prstClr val="white">
                  <a:tint val="75000"/>
                </a:prstClr>
              </a:solidFill>
            </a:endParaRPr>
          </a:p>
        </p:txBody>
      </p:sp>
      <p:sp>
        <p:nvSpPr>
          <p:cNvPr id="4" name="Tijdelijke aanduiding voor voettekst 3"/>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5" name="Tijdelijke aanduiding voor dianummer 4"/>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208564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solidFill>
                <a:prstClr val="white">
                  <a:tint val="75000"/>
                </a:prstClr>
              </a:solidFill>
            </a:endParaRPr>
          </a:p>
        </p:txBody>
      </p:sp>
      <p:sp>
        <p:nvSpPr>
          <p:cNvPr id="3" name="Tijdelijke aanduiding voor voettekst 2"/>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4" name="Tijdelijke aanduiding voor dianummer 3"/>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77114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458871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899268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739080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647362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103653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170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63C41ACE-860D-4899-8D7B-A6457CBED079}" type="slidenum">
              <a:rPr lang="nl-NL" altLang="nl-NL">
                <a:solidFill>
                  <a:srgbClr val="FFFFFF"/>
                </a:solidFill>
              </a:rPr>
              <a:pPr>
                <a:defRPr/>
              </a:pPr>
              <a:t>‹nr.›</a:t>
            </a:fld>
            <a:endParaRPr lang="nl-NL" altLang="nl-NL">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1249406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034485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datum 4"/>
          <p:cNvSpPr>
            <a:spLocks noGrp="1"/>
          </p:cNvSpPr>
          <p:nvPr>
            <p:ph type="dt" sz="half" idx="10"/>
          </p:nvPr>
        </p:nvSpPr>
        <p:spPr/>
        <p:txBody>
          <a:bodyPr/>
          <a:lstStyle/>
          <a:p>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608978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endParaRPr lang="nl-NL">
              <a:solidFill>
                <a:prstClr val="white">
                  <a:tint val="75000"/>
                </a:prstClr>
              </a:solidFill>
            </a:endParaRPr>
          </a:p>
        </p:txBody>
      </p:sp>
      <p:sp>
        <p:nvSpPr>
          <p:cNvPr id="8" name="Tijdelijke aanduiding voor voettekst 7"/>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9" name="Tijdelijke aanduiding voor dianummer 8"/>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436996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endParaRPr lang="nl-NL">
              <a:solidFill>
                <a:prstClr val="white">
                  <a:tint val="75000"/>
                </a:prstClr>
              </a:solidFill>
            </a:endParaRPr>
          </a:p>
        </p:txBody>
      </p:sp>
      <p:sp>
        <p:nvSpPr>
          <p:cNvPr id="4" name="Tijdelijke aanduiding voor voettekst 3"/>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5" name="Tijdelijke aanduiding voor dianummer 4"/>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1797408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solidFill>
                <a:prstClr val="white">
                  <a:tint val="75000"/>
                </a:prstClr>
              </a:solidFill>
            </a:endParaRPr>
          </a:p>
        </p:txBody>
      </p:sp>
      <p:sp>
        <p:nvSpPr>
          <p:cNvPr id="3" name="Tijdelijke aanduiding voor voettekst 2"/>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4" name="Tijdelijke aanduiding voor dianummer 3"/>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779545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4178757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endParaRPr lang="nl-NL">
              <a:solidFill>
                <a:prstClr val="white">
                  <a:tint val="75000"/>
                </a:prstClr>
              </a:solidFill>
            </a:endParaRPr>
          </a:p>
        </p:txBody>
      </p:sp>
      <p:sp>
        <p:nvSpPr>
          <p:cNvPr id="6" name="Tijdelijke aanduiding voor voettekst 5"/>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7" name="Tijdelijke aanduiding voor dianummer 6"/>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4197524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2519391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endParaRPr lang="nl-NL">
              <a:solidFill>
                <a:prstClr val="white">
                  <a:tint val="75000"/>
                </a:prstClr>
              </a:solidFill>
            </a:endParaRPr>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12"/>
          </p:nvPr>
        </p:nvSpPr>
        <p:spPr/>
        <p:txBody>
          <a:body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336874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C4E87FE-CC01-47C6-8047-32ADC2D867F4}" type="slidenum">
              <a:rPr lang="nl-NL" altLang="nl-NL">
                <a:solidFill>
                  <a:srgbClr val="FFFFFF"/>
                </a:solidFill>
              </a:rPr>
              <a:pPr>
                <a:defRPr/>
              </a:pPr>
              <a:t>‹nr.›</a:t>
            </a:fld>
            <a:endParaRPr lang="nl-NL" altLang="nl-NL">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358350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F15CBFD-5BF1-43DD-BC64-AFC1749337D6}" type="slidenum">
              <a:rPr lang="nl-NL" altLang="nl-NL">
                <a:solidFill>
                  <a:srgbClr val="FFFFFF"/>
                </a:solidFill>
              </a:rPr>
              <a:pPr>
                <a:defRPr/>
              </a:pPr>
              <a:t>‹nr.›</a:t>
            </a:fld>
            <a:endParaRPr lang="nl-NL" altLang="nl-NL">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404582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B5AD54A4-FA83-4A7E-855B-486D4D9273E5}" type="slidenum">
              <a:rPr lang="nl-NL" altLang="nl-NL">
                <a:solidFill>
                  <a:srgbClr val="FFFFFF"/>
                </a:solidFill>
              </a:rPr>
              <a:pPr>
                <a:defRPr/>
              </a:pPr>
              <a:t>‹nr.›</a:t>
            </a:fld>
            <a:endParaRPr lang="nl-NL" altLang="nl-NL">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602765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86ADB36-3347-4415-9D30-30BFFAF55038}" type="slidenum">
              <a:rPr lang="nl-NL" altLang="nl-NL">
                <a:solidFill>
                  <a:srgbClr val="FFFFFF"/>
                </a:solidFill>
              </a:rPr>
              <a:pPr>
                <a:defRPr/>
              </a:pPr>
              <a:t>‹nr.›</a:t>
            </a:fld>
            <a:endParaRPr lang="nl-NL" altLang="nl-NL">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130818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
          <p:cNvSpPr>
            <a:spLocks noGrp="1" noChangeArrowheads="1"/>
          </p:cNvSpPr>
          <p:nvPr>
            <p:ph type="dt" sz="half" idx="10"/>
          </p:nvPr>
        </p:nvSpPr>
        <p:spPr>
          <a:ln/>
        </p:spPr>
        <p:txBody>
          <a:bodyPr/>
          <a:lstStyle>
            <a:lvl1pPr>
              <a:defRPr/>
            </a:lvl1pPr>
          </a:lstStyle>
          <a:p>
            <a:pPr>
              <a:defRPr/>
            </a:pPr>
            <a:endParaRPr lang="nl-NL" altLang="nl-NL">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D7C64F7-5585-4C38-ABA8-51664F8E640C}" type="slidenum">
              <a:rPr lang="nl-NL" altLang="nl-NL">
                <a:solidFill>
                  <a:srgbClr val="FFFFFF"/>
                </a:solidFill>
              </a:rPr>
              <a:pPr>
                <a:defRPr/>
              </a:pPr>
              <a:t>‹nr.›</a:t>
            </a:fld>
            <a:endParaRPr lang="nl-NL" altLang="nl-NL">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45598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fontAlgn="base">
              <a:spcBef>
                <a:spcPct val="0"/>
              </a:spcBef>
              <a:spcAft>
                <a:spcPct val="0"/>
              </a:spcAft>
              <a:defRPr/>
            </a:pPr>
            <a:endParaRPr lang="nl-NL" altLang="nl-NL">
              <a:solidFill>
                <a:srgbClr val="FFFFFF"/>
              </a:solidFill>
            </a:endParaRPr>
          </a:p>
        </p:txBody>
      </p:sp>
      <p:sp>
        <p:nvSpPr>
          <p:cNvPr id="1433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fontAlgn="base">
              <a:spcBef>
                <a:spcPct val="0"/>
              </a:spcBef>
              <a:spcAft>
                <a:spcPct val="0"/>
              </a:spcAft>
              <a:defRPr/>
            </a:pPr>
            <a:fld id="{413AEE66-5C40-4289-B36A-CAE8E597173B}" type="slidenum">
              <a:rPr lang="nl-NL" altLang="nl-NL">
                <a:solidFill>
                  <a:srgbClr val="FFFFFF"/>
                </a:solidFill>
              </a:rPr>
              <a:pPr fontAlgn="base">
                <a:spcBef>
                  <a:spcPct val="0"/>
                </a:spcBef>
                <a:spcAft>
                  <a:spcPct val="0"/>
                </a:spcAft>
                <a:defRPr/>
              </a:pPr>
              <a:t>‹nr.›</a:t>
            </a:fld>
            <a:endParaRPr lang="nl-NL" altLang="nl-NL">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434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434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434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sp>
            <p:nvSpPr>
              <p:cNvPr id="1434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grpSp>
        <p:sp>
          <p:nvSpPr>
            <p:cNvPr id="1434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grpSp>
      <p:sp>
        <p:nvSpPr>
          <p:cNvPr id="1434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435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Arial" pitchFamily="34" charset="0"/>
              </a:defRPr>
            </a:lvl1pPr>
          </a:lstStyle>
          <a:p>
            <a:pPr fontAlgn="base">
              <a:spcBef>
                <a:spcPct val="0"/>
              </a:spcBef>
              <a:spcAft>
                <a:spcPct val="0"/>
              </a:spcAft>
              <a:defRPr/>
            </a:pPr>
            <a:r>
              <a:rPr lang="nl-NL" altLang="nl-NL" smtClean="0">
                <a:solidFill>
                  <a:srgbClr val="FFFFFF"/>
                </a:solidFill>
              </a:rPr>
              <a:t>Prague &amp; Brussels 2015</a:t>
            </a:r>
            <a:endParaRPr lang="nl-NL" altLang="nl-NL">
              <a:solidFill>
                <a:srgbClr val="FFFFFF"/>
              </a:solidFill>
            </a:endParaRPr>
          </a:p>
        </p:txBody>
      </p:sp>
      <p:sp>
        <p:nvSpPr>
          <p:cNvPr id="1435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Tree>
    <p:extLst>
      <p:ext uri="{BB962C8B-B14F-4D97-AF65-F5344CB8AC3E}">
        <p14:creationId xmlns:p14="http://schemas.microsoft.com/office/powerpoint/2010/main" val="335144232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fontAlgn="base">
              <a:spcBef>
                <a:spcPct val="0"/>
              </a:spcBef>
              <a:spcAft>
                <a:spcPct val="0"/>
              </a:spcAft>
              <a:defRPr/>
            </a:pPr>
            <a:endParaRPr lang="nl-NL" altLang="nl-NL">
              <a:solidFill>
                <a:srgbClr val="FFFFFF"/>
              </a:solidFill>
            </a:endParaRPr>
          </a:p>
        </p:txBody>
      </p:sp>
      <p:sp>
        <p:nvSpPr>
          <p:cNvPr id="1433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fontAlgn="base">
              <a:spcBef>
                <a:spcPct val="0"/>
              </a:spcBef>
              <a:spcAft>
                <a:spcPct val="0"/>
              </a:spcAft>
              <a:defRPr/>
            </a:pPr>
            <a:fld id="{413AEE66-5C40-4289-B36A-CAE8E597173B}" type="slidenum">
              <a:rPr lang="nl-NL" altLang="nl-NL">
                <a:solidFill>
                  <a:srgbClr val="FFFFFF"/>
                </a:solidFill>
              </a:rPr>
              <a:pPr fontAlgn="base">
                <a:spcBef>
                  <a:spcPct val="0"/>
                </a:spcBef>
                <a:spcAft>
                  <a:spcPct val="0"/>
                </a:spcAft>
                <a:defRPr/>
              </a:pPr>
              <a:t>‹nr.›</a:t>
            </a:fld>
            <a:endParaRPr lang="nl-NL" altLang="nl-NL">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434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434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434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sp>
            <p:nvSpPr>
              <p:cNvPr id="1434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grpSp>
        <p:sp>
          <p:nvSpPr>
            <p:cNvPr id="1434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nl-NL">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nl-NL" smtClean="0">
                <a:solidFill>
                  <a:srgbClr val="FFFFFF"/>
                </a:solidFill>
              </a:endParaRPr>
            </a:p>
          </p:txBody>
        </p:sp>
      </p:grpSp>
      <p:sp>
        <p:nvSpPr>
          <p:cNvPr id="1434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435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Arial" pitchFamily="34" charset="0"/>
              </a:defRPr>
            </a:lvl1pPr>
          </a:lstStyle>
          <a:p>
            <a:pPr fontAlgn="base">
              <a:spcBef>
                <a:spcPct val="0"/>
              </a:spcBef>
              <a:spcAft>
                <a:spcPct val="0"/>
              </a:spcAft>
              <a:defRPr/>
            </a:pPr>
            <a:r>
              <a:rPr lang="nl-NL" altLang="nl-NL" smtClean="0">
                <a:solidFill>
                  <a:srgbClr val="FFFFFF"/>
                </a:solidFill>
              </a:rPr>
              <a:t>Prague &amp; Brussels 2015</a:t>
            </a:r>
            <a:endParaRPr lang="nl-NL" altLang="nl-NL">
              <a:solidFill>
                <a:srgbClr val="FFFFFF"/>
              </a:solidFill>
            </a:endParaRPr>
          </a:p>
        </p:txBody>
      </p:sp>
      <p:sp>
        <p:nvSpPr>
          <p:cNvPr id="1435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Tree>
    <p:extLst>
      <p:ext uri="{BB962C8B-B14F-4D97-AF65-F5344CB8AC3E}">
        <p14:creationId xmlns:p14="http://schemas.microsoft.com/office/powerpoint/2010/main" val="3103973951"/>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solidFill>
                <a:prstClr val="white">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4095860423"/>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solidFill>
                <a:prstClr val="white">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solidFill>
                  <a:prstClr val="white">
                    <a:tint val="75000"/>
                  </a:prstClr>
                </a:solidFill>
              </a:rPr>
              <a:t>Prague &amp; Brussels 2015</a:t>
            </a:r>
            <a:endParaRPr lang="nl-NL">
              <a:solidFill>
                <a:prstClr val="white">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93CD1-F6BA-4FDE-8A8F-14A4BF7F5C6B}" type="slidenum">
              <a:rPr lang="nl-NL" smtClean="0">
                <a:solidFill>
                  <a:prstClr val="white">
                    <a:tint val="75000"/>
                  </a:prstClr>
                </a:solidFill>
              </a:rPr>
              <a:pPr/>
              <a:t>‹nr.›</a:t>
            </a:fld>
            <a:endParaRPr lang="nl-NL">
              <a:solidFill>
                <a:prstClr val="white">
                  <a:tint val="75000"/>
                </a:prstClr>
              </a:solidFill>
            </a:endParaRPr>
          </a:p>
        </p:txBody>
      </p:sp>
    </p:spTree>
    <p:extLst>
      <p:ext uri="{BB962C8B-B14F-4D97-AF65-F5344CB8AC3E}">
        <p14:creationId xmlns:p14="http://schemas.microsoft.com/office/powerpoint/2010/main" val="4070581788"/>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1.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www.frontiersin.org/Community/WhosWhoActivity.aspx?sname=MarcHimmelbach&amp;UID=51399" TargetMode="External"/><Relationship Id="rId2" Type="http://schemas.openxmlformats.org/officeDocument/2006/relationships/image" Target="../media/image24.png"/><Relationship Id="rId1" Type="http://schemas.openxmlformats.org/officeDocument/2006/relationships/slideLayout" Target="../slideLayouts/slideLayout17.xml"/><Relationship Id="rId6" Type="http://schemas.openxmlformats.org/officeDocument/2006/relationships/hyperlink" Target="http://www.frontiersin.org/Community/WhosWhoActivity.aspx?sname=MatthisSynofzik&amp;UID=76269" TargetMode="External"/><Relationship Id="rId5" Type="http://schemas.openxmlformats.org/officeDocument/2006/relationships/hyperlink" Target="http://www.frontiersin.org/Community/WhosWhoActivity.aspx?sname=LauraM&#252;ller&amp;UID=86246" TargetMode="External"/><Relationship Id="rId4" Type="http://schemas.openxmlformats.org/officeDocument/2006/relationships/hyperlink" Target="http://dx.doi.org/10.3389/fnhum.2013.00324"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mailto:marjoleindik@visio.org"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hyperlink" Target="mailto:info@marjoleindik.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sz="quarter" idx="1"/>
          </p:nvPr>
        </p:nvSpPr>
        <p:spPr>
          <a:xfrm>
            <a:off x="4283968" y="3886200"/>
            <a:ext cx="4608512" cy="1752600"/>
          </a:xfrm>
        </p:spPr>
        <p:txBody>
          <a:bodyPr>
            <a:normAutofit/>
          </a:bodyPr>
          <a:lstStyle/>
          <a:p>
            <a:r>
              <a:rPr lang="nl-NL" sz="2400" dirty="0" smtClean="0">
                <a:solidFill>
                  <a:schemeClr val="tx1"/>
                </a:solidFill>
              </a:rPr>
              <a:t>Drs. Marjolein Dik</a:t>
            </a:r>
          </a:p>
          <a:p>
            <a:r>
              <a:rPr lang="nl-NL" sz="1800" dirty="0" err="1"/>
              <a:t>c</a:t>
            </a:r>
            <a:r>
              <a:rPr lang="nl-NL" sz="1800" dirty="0" err="1" smtClean="0"/>
              <a:t>hild</a:t>
            </a:r>
            <a:r>
              <a:rPr lang="nl-NL" sz="1800" dirty="0" err="1" smtClean="0">
                <a:solidFill>
                  <a:schemeClr val="tx1"/>
                </a:solidFill>
              </a:rPr>
              <a:t>psychologist</a:t>
            </a:r>
            <a:r>
              <a:rPr lang="nl-NL" sz="1800" dirty="0" smtClean="0">
                <a:solidFill>
                  <a:schemeClr val="tx1"/>
                </a:solidFill>
              </a:rPr>
              <a:t> / </a:t>
            </a:r>
            <a:r>
              <a:rPr lang="nl-NL" sz="1800" dirty="0" err="1" smtClean="0">
                <a:solidFill>
                  <a:schemeClr val="tx1"/>
                </a:solidFill>
              </a:rPr>
              <a:t>neuropsychologist</a:t>
            </a:r>
            <a:endParaRPr lang="nl-NL" sz="1800" dirty="0" smtClean="0">
              <a:solidFill>
                <a:schemeClr val="tx1"/>
              </a:solidFill>
            </a:endParaRPr>
          </a:p>
          <a:p>
            <a:r>
              <a:rPr lang="nl-NL" sz="1800" dirty="0" smtClean="0">
                <a:solidFill>
                  <a:schemeClr val="tx1"/>
                </a:solidFill>
              </a:rPr>
              <a:t>Royal Dutch Visio, Amsterdam</a:t>
            </a:r>
            <a:endParaRPr lang="nl-NL" sz="1800" dirty="0">
              <a:solidFill>
                <a:schemeClr val="tx1"/>
              </a:solidFill>
            </a:endParaRPr>
          </a:p>
        </p:txBody>
      </p:sp>
      <p:sp>
        <p:nvSpPr>
          <p:cNvPr id="4" name="Tekstvak 3"/>
          <p:cNvSpPr txBox="1"/>
          <p:nvPr/>
        </p:nvSpPr>
        <p:spPr>
          <a:xfrm>
            <a:off x="7524328" y="1052736"/>
            <a:ext cx="184731" cy="369332"/>
          </a:xfrm>
          <a:prstGeom prst="rect">
            <a:avLst/>
          </a:prstGeom>
          <a:noFill/>
        </p:spPr>
        <p:txBody>
          <a:bodyPr wrap="none" rtlCol="0">
            <a:spAutoFit/>
          </a:bodyPr>
          <a:lstStyle/>
          <a:p>
            <a:endParaRPr lang="nl-NL" dirty="0">
              <a:solidFill>
                <a:prstClr val="white"/>
              </a:solidFill>
            </a:endParaRPr>
          </a:p>
        </p:txBody>
      </p:sp>
      <p:pic>
        <p:nvPicPr>
          <p:cNvPr id="2050" name="Picture 2" descr="\\vifs01\gebruikers$\DiMa03\Mijn documenten\Mijn afbeeldingen\visio nieuw.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7" y="404664"/>
            <a:ext cx="2952328" cy="9361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DSC018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24944"/>
            <a:ext cx="4176464" cy="410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sz="quarter"/>
          </p:nvPr>
        </p:nvSpPr>
        <p:spPr>
          <a:xfrm>
            <a:off x="685800" y="1422068"/>
            <a:ext cx="7772400" cy="1862917"/>
          </a:xfrm>
        </p:spPr>
        <p:txBody>
          <a:bodyPr>
            <a:normAutofit/>
          </a:bodyPr>
          <a:lstStyle/>
          <a:p>
            <a:r>
              <a:rPr lang="nl-NL" sz="3600" dirty="0" err="1" smtClean="0">
                <a:solidFill>
                  <a:srgbClr val="FFFF00"/>
                </a:solidFill>
              </a:rPr>
              <a:t>Rehabilitation</a:t>
            </a:r>
            <a:r>
              <a:rPr lang="nl-NL" sz="3600" dirty="0" smtClean="0">
                <a:solidFill>
                  <a:srgbClr val="FFFF00"/>
                </a:solidFill>
              </a:rPr>
              <a:t> of </a:t>
            </a:r>
            <a:r>
              <a:rPr lang="nl-NL" sz="3600" dirty="0" err="1" smtClean="0">
                <a:solidFill>
                  <a:srgbClr val="FFFF00"/>
                </a:solidFill>
              </a:rPr>
              <a:t>children</a:t>
            </a:r>
            <a:r>
              <a:rPr lang="nl-NL" sz="3600" dirty="0" smtClean="0">
                <a:solidFill>
                  <a:srgbClr val="FFFF00"/>
                </a:solidFill>
              </a:rPr>
              <a:t> </a:t>
            </a:r>
            <a:r>
              <a:rPr lang="nl-NL" sz="3600" dirty="0" err="1" smtClean="0">
                <a:solidFill>
                  <a:srgbClr val="FFFF00"/>
                </a:solidFill>
              </a:rPr>
              <a:t>with</a:t>
            </a:r>
            <a:r>
              <a:rPr lang="nl-NL" sz="3600" dirty="0" smtClean="0">
                <a:solidFill>
                  <a:srgbClr val="FFFF00"/>
                </a:solidFill>
              </a:rPr>
              <a:t> </a:t>
            </a:r>
            <a:r>
              <a:rPr lang="nl-NL" sz="3600" dirty="0" err="1" smtClean="0">
                <a:solidFill>
                  <a:srgbClr val="FFFF00"/>
                </a:solidFill>
              </a:rPr>
              <a:t>visual</a:t>
            </a:r>
            <a:r>
              <a:rPr lang="nl-NL" sz="3600" dirty="0" smtClean="0">
                <a:solidFill>
                  <a:srgbClr val="FFFF00"/>
                </a:solidFill>
              </a:rPr>
              <a:t> </a:t>
            </a:r>
            <a:r>
              <a:rPr lang="nl-NL" sz="3600" dirty="0" err="1" smtClean="0">
                <a:solidFill>
                  <a:srgbClr val="FFFF00"/>
                </a:solidFill>
              </a:rPr>
              <a:t>impairments</a:t>
            </a:r>
            <a:r>
              <a:rPr lang="nl-NL" sz="3600" dirty="0" smtClean="0">
                <a:solidFill>
                  <a:srgbClr val="FFFF00"/>
                </a:solidFill>
              </a:rPr>
              <a:t> </a:t>
            </a:r>
            <a:r>
              <a:rPr lang="nl-NL" sz="2000" dirty="0" smtClean="0">
                <a:solidFill>
                  <a:srgbClr val="FFFF00"/>
                </a:solidFill>
              </a:rPr>
              <a:t/>
            </a:r>
            <a:br>
              <a:rPr lang="nl-NL" sz="2000" dirty="0" smtClean="0">
                <a:solidFill>
                  <a:srgbClr val="FFFF00"/>
                </a:solidFill>
              </a:rPr>
            </a:br>
            <a:r>
              <a:rPr lang="nl-NL" sz="2000" dirty="0" err="1">
                <a:solidFill>
                  <a:srgbClr val="FFFF00"/>
                </a:solidFill>
              </a:rPr>
              <a:t>W</a:t>
            </a:r>
            <a:r>
              <a:rPr lang="nl-NL" sz="2000" dirty="0" err="1" smtClean="0">
                <a:solidFill>
                  <a:srgbClr val="FFFF00"/>
                </a:solidFill>
              </a:rPr>
              <a:t>ork</a:t>
            </a:r>
            <a:r>
              <a:rPr lang="nl-NL" sz="2000" dirty="0" smtClean="0">
                <a:solidFill>
                  <a:srgbClr val="FFFF00"/>
                </a:solidFill>
              </a:rPr>
              <a:t> </a:t>
            </a:r>
            <a:r>
              <a:rPr lang="nl-NL" sz="2000" dirty="0" err="1" smtClean="0">
                <a:solidFill>
                  <a:srgbClr val="FFFF00"/>
                </a:solidFill>
              </a:rPr>
              <a:t>to</a:t>
            </a:r>
            <a:r>
              <a:rPr lang="nl-NL" sz="2000" dirty="0" smtClean="0">
                <a:solidFill>
                  <a:srgbClr val="FFFF00"/>
                </a:solidFill>
              </a:rPr>
              <a:t> </a:t>
            </a:r>
            <a:r>
              <a:rPr lang="nl-NL" sz="2000" dirty="0" err="1" smtClean="0">
                <a:solidFill>
                  <a:srgbClr val="FFFF00"/>
                </a:solidFill>
              </a:rPr>
              <a:t>be</a:t>
            </a:r>
            <a:r>
              <a:rPr lang="nl-NL" sz="2000" dirty="0" smtClean="0">
                <a:solidFill>
                  <a:srgbClr val="FFFF00"/>
                </a:solidFill>
              </a:rPr>
              <a:t> </a:t>
            </a:r>
            <a:r>
              <a:rPr lang="nl-NL" sz="2000" dirty="0" err="1" smtClean="0">
                <a:solidFill>
                  <a:srgbClr val="FFFF00"/>
                </a:solidFill>
              </a:rPr>
              <a:t>done</a:t>
            </a:r>
            <a:r>
              <a:rPr lang="nl-NL" sz="2000" dirty="0" smtClean="0">
                <a:solidFill>
                  <a:srgbClr val="FFFF00"/>
                </a:solidFill>
              </a:rPr>
              <a:t>!</a:t>
            </a:r>
            <a:endParaRPr lang="nl-NL" sz="2000" dirty="0">
              <a:solidFill>
                <a:srgbClr val="FFFF00"/>
              </a:solidFill>
            </a:endParaRPr>
          </a:p>
        </p:txBody>
      </p:sp>
    </p:spTree>
    <p:extLst>
      <p:ext uri="{BB962C8B-B14F-4D97-AF65-F5344CB8AC3E}">
        <p14:creationId xmlns:p14="http://schemas.microsoft.com/office/powerpoint/2010/main" val="1746225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435280" cy="2650306"/>
          </a:xfrm>
        </p:spPr>
        <p:txBody>
          <a:bodyPr/>
          <a:lstStyle/>
          <a:p>
            <a:r>
              <a:rPr lang="nl-NL" dirty="0" smtClean="0"/>
              <a:t/>
            </a:r>
            <a:br>
              <a:rPr lang="nl-NL" dirty="0" smtClean="0"/>
            </a:br>
            <a:r>
              <a:rPr lang="nl-NL" dirty="0"/>
              <a:t/>
            </a:r>
            <a:br>
              <a:rPr lang="nl-NL" dirty="0"/>
            </a:br>
            <a:r>
              <a:rPr lang="nl-NL" dirty="0" err="1" smtClean="0"/>
              <a:t>Cerebral</a:t>
            </a:r>
            <a:r>
              <a:rPr lang="nl-NL" dirty="0" smtClean="0"/>
              <a:t> </a:t>
            </a:r>
            <a:r>
              <a:rPr lang="nl-NL" dirty="0" err="1" smtClean="0"/>
              <a:t>visual</a:t>
            </a:r>
            <a:r>
              <a:rPr lang="nl-NL" dirty="0" smtClean="0"/>
              <a:t> </a:t>
            </a:r>
            <a:r>
              <a:rPr lang="nl-NL" dirty="0" err="1" smtClean="0"/>
              <a:t>impairment</a:t>
            </a:r>
            <a:r>
              <a:rPr lang="nl-NL" dirty="0" smtClean="0"/>
              <a:t/>
            </a:r>
            <a:br>
              <a:rPr lang="nl-NL" dirty="0" smtClean="0"/>
            </a:br>
            <a:r>
              <a:rPr lang="nl-NL" dirty="0" smtClean="0"/>
              <a:t/>
            </a:r>
            <a:br>
              <a:rPr lang="nl-NL" dirty="0" smtClean="0"/>
            </a:br>
            <a:r>
              <a:rPr lang="nl-NL" dirty="0" smtClean="0"/>
              <a:t>CVI</a:t>
            </a:r>
            <a:endParaRPr lang="nl-NL"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Tree>
    <p:extLst>
      <p:ext uri="{BB962C8B-B14F-4D97-AF65-F5344CB8AC3E}">
        <p14:creationId xmlns:p14="http://schemas.microsoft.com/office/powerpoint/2010/main" val="2700959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Tijdelijke aanduiding voor voettekst 8"/>
          <p:cNvSpPr>
            <a:spLocks noGrp="1"/>
          </p:cNvSpPr>
          <p:nvPr>
            <p:ph type="ftr" sz="quarter" idx="12"/>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nl-NL" altLang="nl-NL" smtClean="0">
                <a:solidFill>
                  <a:srgbClr val="FFFFFF"/>
                </a:solidFill>
                <a:latin typeface="Arial" charset="0"/>
              </a:rPr>
              <a:t>Prague &amp; Brussels 2015</a:t>
            </a:r>
            <a:endParaRPr lang="nl-NL" altLang="nl-NL">
              <a:solidFill>
                <a:srgbClr val="FFFFFF"/>
              </a:solidFill>
              <a:latin typeface="Arial" charset="0"/>
            </a:endParaRPr>
          </a:p>
        </p:txBody>
      </p:sp>
      <p:sp>
        <p:nvSpPr>
          <p:cNvPr id="77826" name="Rectangle 2"/>
          <p:cNvSpPr>
            <a:spLocks noGrp="1" noRot="1" noChangeArrowheads="1"/>
          </p:cNvSpPr>
          <p:nvPr>
            <p:ph type="title" sz="quarter"/>
          </p:nvPr>
        </p:nvSpPr>
        <p:spPr>
          <a:xfrm>
            <a:off x="457200" y="0"/>
            <a:ext cx="8229600" cy="692150"/>
          </a:xfrm>
        </p:spPr>
        <p:txBody>
          <a:bodyPr/>
          <a:lstStyle/>
          <a:p>
            <a:pPr eaLnBrk="1" hangingPunct="1">
              <a:defRPr/>
            </a:pPr>
            <a:r>
              <a:rPr lang="nl-NL" altLang="nl-NL" sz="2000" dirty="0" smtClean="0"/>
              <a:t> ICF </a:t>
            </a:r>
            <a:r>
              <a:rPr lang="nl-NL" altLang="nl-NL" sz="2000" dirty="0" err="1" smtClean="0"/>
              <a:t>functional</a:t>
            </a:r>
            <a:r>
              <a:rPr lang="nl-NL" altLang="nl-NL" sz="2000" dirty="0"/>
              <a:t> </a:t>
            </a:r>
            <a:r>
              <a:rPr lang="nl-NL" altLang="nl-NL" sz="2000" dirty="0" err="1" smtClean="0"/>
              <a:t>discrepancy</a:t>
            </a:r>
            <a:r>
              <a:rPr lang="nl-NL" altLang="nl-NL" sz="2000" dirty="0" smtClean="0"/>
              <a:t> model: 5 steps </a:t>
            </a:r>
            <a:r>
              <a:rPr lang="nl-NL" altLang="nl-NL" sz="2000" dirty="0" err="1" smtClean="0"/>
              <a:t>to</a:t>
            </a:r>
            <a:r>
              <a:rPr lang="nl-NL" altLang="nl-NL" sz="2000" dirty="0" smtClean="0"/>
              <a:t> get </a:t>
            </a:r>
            <a:r>
              <a:rPr lang="nl-NL" altLang="nl-NL" sz="2000" dirty="0" err="1" smtClean="0"/>
              <a:t>to</a:t>
            </a:r>
            <a:r>
              <a:rPr lang="nl-NL" altLang="nl-NL" sz="2000" dirty="0" smtClean="0"/>
              <a:t> CVI</a:t>
            </a:r>
          </a:p>
        </p:txBody>
      </p:sp>
      <p:sp>
        <p:nvSpPr>
          <p:cNvPr id="77827" name="Rectangle 3"/>
          <p:cNvSpPr>
            <a:spLocks noGrp="1" noChangeArrowheads="1"/>
          </p:cNvSpPr>
          <p:nvPr>
            <p:ph sz="quarter" idx="1"/>
          </p:nvPr>
        </p:nvSpPr>
        <p:spPr>
          <a:xfrm>
            <a:off x="457200" y="620713"/>
            <a:ext cx="4038600" cy="2016125"/>
          </a:xfrm>
        </p:spPr>
        <p:txBody>
          <a:bodyPr/>
          <a:lstStyle/>
          <a:p>
            <a:pPr eaLnBrk="1" hangingPunct="1">
              <a:buFont typeface="Wingdings" pitchFamily="2" charset="2"/>
              <a:buNone/>
              <a:defRPr/>
            </a:pPr>
            <a:r>
              <a:rPr lang="en-GB" altLang="nl-NL" sz="2000" b="1" dirty="0" smtClean="0">
                <a:solidFill>
                  <a:schemeClr val="hlink"/>
                </a:solidFill>
              </a:rPr>
              <a:t> </a:t>
            </a:r>
            <a:r>
              <a:rPr lang="en-GB" altLang="nl-NL" sz="2000" dirty="0" smtClean="0">
                <a:solidFill>
                  <a:schemeClr val="hlink"/>
                </a:solidFill>
              </a:rPr>
              <a:t>1.</a:t>
            </a:r>
            <a:r>
              <a:rPr lang="en-GB" altLang="nl-NL" sz="1200" dirty="0" smtClean="0">
                <a:solidFill>
                  <a:schemeClr val="hlink"/>
                </a:solidFill>
              </a:rPr>
              <a:t>Ophthalmologist/optometrist</a:t>
            </a:r>
            <a:r>
              <a:rPr lang="en-GB" altLang="nl-NL" sz="1000" b="1" dirty="0" smtClean="0"/>
              <a:t>  </a:t>
            </a:r>
            <a:r>
              <a:rPr lang="en-GB" altLang="nl-NL" sz="1000" dirty="0" smtClean="0"/>
              <a:t>diagnoses</a:t>
            </a:r>
            <a:endParaRPr lang="en-GB" altLang="nl-NL" sz="1000" b="1" dirty="0" smtClean="0"/>
          </a:p>
          <a:p>
            <a:pPr eaLnBrk="1" hangingPunct="1">
              <a:buFont typeface="Wingdings" pitchFamily="2" charset="2"/>
              <a:buNone/>
              <a:defRPr/>
            </a:pPr>
            <a:r>
              <a:rPr lang="en-GB" altLang="nl-NL" sz="1000" b="1" dirty="0" smtClean="0"/>
              <a:t>       </a:t>
            </a:r>
            <a:r>
              <a:rPr lang="en-GB" altLang="nl-NL" sz="1200" b="1" dirty="0" smtClean="0"/>
              <a:t>b210 Seeing functions</a:t>
            </a:r>
            <a:r>
              <a:rPr lang="en-GB" altLang="nl-NL" sz="1200" dirty="0" smtClean="0"/>
              <a:t> Sensory functions </a:t>
            </a:r>
            <a:r>
              <a:rPr lang="en-GB" altLang="nl-NL" sz="1200" i="1" dirty="0" smtClean="0"/>
              <a:t> visual acuity functions; visual field functions; quality of vision; functions of sensing light and colour, visual acuity of distant and near vision, monocular and binocular vision; etc. </a:t>
            </a:r>
          </a:p>
          <a:p>
            <a:pPr eaLnBrk="1" hangingPunct="1">
              <a:buFont typeface="Wingdings" pitchFamily="2" charset="2"/>
              <a:buNone/>
              <a:defRPr/>
            </a:pPr>
            <a:r>
              <a:rPr lang="en-GB" altLang="nl-NL" sz="1200" i="1" dirty="0" smtClean="0"/>
              <a:t>       </a:t>
            </a:r>
            <a:r>
              <a:rPr lang="en-GB" altLang="nl-NL" sz="1200" b="1" dirty="0" smtClean="0"/>
              <a:t>b215 Functions of structures adjoining the eye</a:t>
            </a:r>
            <a:r>
              <a:rPr lang="en-GB" altLang="nl-NL" sz="1200" i="1" dirty="0" smtClean="0"/>
              <a:t> (movement aspect)</a:t>
            </a:r>
          </a:p>
          <a:p>
            <a:pPr eaLnBrk="1" hangingPunct="1">
              <a:buFont typeface="Wingdings" pitchFamily="2" charset="2"/>
              <a:buNone/>
              <a:defRPr/>
            </a:pPr>
            <a:r>
              <a:rPr lang="en-GB" altLang="nl-NL" sz="1200" i="1" dirty="0" smtClean="0">
                <a:solidFill>
                  <a:schemeClr val="hlink"/>
                </a:solidFill>
              </a:rPr>
              <a:t>      </a:t>
            </a:r>
            <a:r>
              <a:rPr lang="en-GB" altLang="nl-NL" sz="1200" dirty="0" smtClean="0">
                <a:solidFill>
                  <a:schemeClr val="hlink"/>
                </a:solidFill>
              </a:rPr>
              <a:t>Team: Can activity and participation problems be explained by developmental level and these data?</a:t>
            </a:r>
            <a:endParaRPr lang="nl-NL" altLang="nl-NL" sz="1200" dirty="0" smtClean="0">
              <a:solidFill>
                <a:schemeClr val="hlink"/>
              </a:solidFill>
            </a:endParaRPr>
          </a:p>
        </p:txBody>
      </p:sp>
      <p:sp>
        <p:nvSpPr>
          <p:cNvPr id="77828" name="Rectangle 4"/>
          <p:cNvSpPr>
            <a:spLocks noGrp="1" noChangeArrowheads="1"/>
          </p:cNvSpPr>
          <p:nvPr>
            <p:ph sz="quarter" idx="2"/>
          </p:nvPr>
        </p:nvSpPr>
        <p:spPr>
          <a:xfrm>
            <a:off x="4648200" y="836613"/>
            <a:ext cx="4316413" cy="1655762"/>
          </a:xfrm>
        </p:spPr>
        <p:txBody>
          <a:bodyPr/>
          <a:lstStyle/>
          <a:p>
            <a:pPr eaLnBrk="1" hangingPunct="1">
              <a:defRPr/>
            </a:pPr>
            <a:r>
              <a:rPr lang="nl-NL" altLang="nl-NL" sz="1200" dirty="0" smtClean="0"/>
              <a:t>Yes: standard approach </a:t>
            </a:r>
            <a:r>
              <a:rPr lang="nl-NL" altLang="nl-NL" sz="1200" dirty="0" err="1" smtClean="0"/>
              <a:t>for</a:t>
            </a:r>
            <a:r>
              <a:rPr lang="nl-NL" altLang="nl-NL" sz="1200" dirty="0" smtClean="0"/>
              <a:t> </a:t>
            </a:r>
            <a:r>
              <a:rPr lang="nl-NL" altLang="nl-NL" sz="1200" dirty="0" err="1" smtClean="0"/>
              <a:t>sensory</a:t>
            </a:r>
            <a:r>
              <a:rPr lang="nl-NL" altLang="nl-NL" sz="1200" dirty="0" smtClean="0"/>
              <a:t> </a:t>
            </a:r>
            <a:r>
              <a:rPr lang="nl-NL" altLang="nl-NL" sz="1200" dirty="0" err="1" smtClean="0"/>
              <a:t>impairments</a:t>
            </a:r>
            <a:endParaRPr lang="nl-NL" altLang="nl-NL" sz="1200" dirty="0" smtClean="0"/>
          </a:p>
          <a:p>
            <a:pPr eaLnBrk="1" hangingPunct="1">
              <a:buFont typeface="Wingdings" pitchFamily="2" charset="2"/>
              <a:buNone/>
              <a:defRPr/>
            </a:pPr>
            <a:endParaRPr lang="nl-NL" altLang="nl-NL" sz="1200" dirty="0" smtClean="0"/>
          </a:p>
          <a:p>
            <a:pPr eaLnBrk="1" hangingPunct="1">
              <a:buFont typeface="Wingdings" pitchFamily="2" charset="2"/>
              <a:buNone/>
              <a:defRPr/>
            </a:pPr>
            <a:r>
              <a:rPr lang="nl-NL" altLang="nl-NL" sz="2000" b="1" dirty="0" smtClean="0">
                <a:solidFill>
                  <a:schemeClr val="hlink"/>
                </a:solidFill>
              </a:rPr>
              <a:t>2.</a:t>
            </a:r>
            <a:r>
              <a:rPr lang="nl-NL" altLang="nl-NL" sz="1200" dirty="0" smtClean="0"/>
              <a:t>  No:</a:t>
            </a:r>
          </a:p>
          <a:p>
            <a:pPr eaLnBrk="1" hangingPunct="1">
              <a:buFont typeface="Wingdings" pitchFamily="2" charset="2"/>
              <a:buNone/>
              <a:defRPr/>
            </a:pPr>
            <a:r>
              <a:rPr lang="nl-NL" altLang="nl-NL" sz="1200" dirty="0" err="1" smtClean="0">
                <a:solidFill>
                  <a:schemeClr val="hlink"/>
                </a:solidFill>
                <a:latin typeface="Arial" pitchFamily="34" charset="0"/>
                <a:cs typeface="Arial" pitchFamily="34" charset="0"/>
              </a:rPr>
              <a:t>Neuropsychologist</a:t>
            </a:r>
            <a:r>
              <a:rPr lang="nl-NL" altLang="nl-NL" sz="1200" dirty="0" smtClean="0">
                <a:latin typeface="Arial" pitchFamily="34" charset="0"/>
                <a:cs typeface="Arial" pitchFamily="34" charset="0"/>
              </a:rPr>
              <a:t> </a:t>
            </a:r>
            <a:r>
              <a:rPr lang="nl-NL" altLang="nl-NL" sz="1200" dirty="0" err="1" smtClean="0">
                <a:latin typeface="Arial" pitchFamily="34" charset="0"/>
                <a:cs typeface="Arial" pitchFamily="34" charset="0"/>
              </a:rPr>
              <a:t>c</a:t>
            </a:r>
            <a:r>
              <a:rPr lang="nl-NL" altLang="nl-NL" sz="1200" dirty="0" err="1" smtClean="0"/>
              <a:t>hooses</a:t>
            </a:r>
            <a:r>
              <a:rPr lang="nl-NL" altLang="nl-NL" sz="1200" dirty="0" smtClean="0"/>
              <a:t> </a:t>
            </a:r>
            <a:r>
              <a:rPr lang="nl-NL" altLang="nl-NL" sz="1200" dirty="0" err="1" smtClean="0"/>
              <a:t>testmaterial</a:t>
            </a:r>
            <a:r>
              <a:rPr lang="nl-NL" altLang="nl-NL" sz="1200" dirty="0" smtClean="0"/>
              <a:t>  </a:t>
            </a:r>
            <a:r>
              <a:rPr lang="nl-NL" altLang="nl-NL" sz="1200" dirty="0" err="1" smtClean="0"/>
              <a:t>taking</a:t>
            </a:r>
            <a:r>
              <a:rPr lang="nl-NL" altLang="nl-NL" sz="1200" dirty="0" smtClean="0"/>
              <a:t> </a:t>
            </a:r>
            <a:r>
              <a:rPr lang="nl-NL" altLang="nl-NL" sz="1200" dirty="0" err="1" smtClean="0"/>
              <a:t>into</a:t>
            </a:r>
            <a:r>
              <a:rPr lang="nl-NL" altLang="nl-NL" sz="1200" dirty="0" smtClean="0"/>
              <a:t> account </a:t>
            </a:r>
            <a:r>
              <a:rPr lang="nl-NL" altLang="nl-NL" sz="1200" dirty="0" err="1" smtClean="0"/>
              <a:t>all</a:t>
            </a:r>
            <a:r>
              <a:rPr lang="nl-NL" altLang="nl-NL" sz="1200" dirty="0" smtClean="0"/>
              <a:t> </a:t>
            </a:r>
            <a:r>
              <a:rPr lang="nl-NL" altLang="nl-NL" sz="1200" dirty="0" err="1" smtClean="0"/>
              <a:t>available</a:t>
            </a:r>
            <a:r>
              <a:rPr lang="nl-NL" altLang="nl-NL" sz="1200" dirty="0" smtClean="0"/>
              <a:t> diagnoses - </a:t>
            </a:r>
            <a:r>
              <a:rPr lang="nl-NL" altLang="nl-NL" sz="1200" dirty="0" err="1" smtClean="0"/>
              <a:t>also</a:t>
            </a:r>
            <a:r>
              <a:rPr lang="nl-NL" altLang="nl-NL" sz="1200" dirty="0" smtClean="0"/>
              <a:t>  </a:t>
            </a:r>
            <a:r>
              <a:rPr lang="nl-NL" altLang="nl-NL" sz="1200" dirty="0" err="1" smtClean="0"/>
              <a:t>brainstruccture</a:t>
            </a:r>
            <a:r>
              <a:rPr lang="nl-NL" altLang="nl-NL" sz="1200" dirty="0" smtClean="0"/>
              <a:t> information (s110) </a:t>
            </a:r>
            <a:r>
              <a:rPr lang="nl-NL" altLang="nl-NL" sz="1200" dirty="0" err="1" smtClean="0"/>
              <a:t>from</a:t>
            </a:r>
            <a:r>
              <a:rPr lang="nl-NL" altLang="nl-NL" sz="1200" dirty="0" smtClean="0"/>
              <a:t> </a:t>
            </a:r>
            <a:r>
              <a:rPr lang="nl-NL" altLang="nl-NL" sz="1200" dirty="0" err="1" smtClean="0"/>
              <a:t>neurologist</a:t>
            </a:r>
            <a:r>
              <a:rPr lang="nl-NL" altLang="nl-NL" sz="1200" dirty="0" smtClean="0"/>
              <a:t> -  </a:t>
            </a:r>
            <a:r>
              <a:rPr lang="nl-NL" altLang="nl-NL" sz="1200" dirty="0" err="1" smtClean="0"/>
              <a:t>to</a:t>
            </a:r>
            <a:r>
              <a:rPr lang="nl-NL" altLang="nl-NL" sz="1200" dirty="0" smtClean="0"/>
              <a:t> </a:t>
            </a:r>
            <a:r>
              <a:rPr lang="nl-NL" altLang="nl-NL" sz="1200" dirty="0" err="1" smtClean="0"/>
              <a:t>formulate</a:t>
            </a:r>
            <a:r>
              <a:rPr lang="nl-NL" altLang="nl-NL" sz="1200" dirty="0" smtClean="0"/>
              <a:t> hypotheses   </a:t>
            </a:r>
          </a:p>
          <a:p>
            <a:pPr eaLnBrk="1" hangingPunct="1">
              <a:buFont typeface="Wingdings" pitchFamily="2" charset="2"/>
              <a:buNone/>
              <a:defRPr/>
            </a:pPr>
            <a:r>
              <a:rPr lang="nl-NL" altLang="nl-NL" sz="1200" dirty="0" smtClean="0"/>
              <a:t>        </a:t>
            </a:r>
          </a:p>
          <a:p>
            <a:pPr eaLnBrk="1" hangingPunct="1">
              <a:buFont typeface="Wingdings" pitchFamily="2" charset="2"/>
              <a:buNone/>
              <a:defRPr/>
            </a:pPr>
            <a:r>
              <a:rPr lang="nl-NL" altLang="nl-NL" sz="1200" dirty="0" smtClean="0"/>
              <a:t>      </a:t>
            </a:r>
          </a:p>
        </p:txBody>
      </p:sp>
      <p:sp>
        <p:nvSpPr>
          <p:cNvPr id="77829" name="Rectangle 5"/>
          <p:cNvSpPr>
            <a:spLocks noGrp="1" noChangeArrowheads="1"/>
          </p:cNvSpPr>
          <p:nvPr>
            <p:ph sz="quarter" idx="3"/>
          </p:nvPr>
        </p:nvSpPr>
        <p:spPr>
          <a:xfrm>
            <a:off x="457200" y="3429000"/>
            <a:ext cx="4038600" cy="1944688"/>
          </a:xfrm>
          <a:ln>
            <a:solidFill>
              <a:schemeClr val="hlink"/>
            </a:solidFill>
            <a:miter lim="800000"/>
            <a:headEnd/>
            <a:tailEnd/>
          </a:ln>
        </p:spPr>
        <p:txBody>
          <a:bodyPr/>
          <a:lstStyle/>
          <a:p>
            <a:pPr eaLnBrk="1" hangingPunct="1">
              <a:buFont typeface="Wingdings" pitchFamily="2" charset="2"/>
              <a:buBlip>
                <a:blip r:embed="rId2"/>
              </a:buBlip>
              <a:defRPr/>
            </a:pPr>
            <a:r>
              <a:rPr lang="en-GB" altLang="nl-NL" sz="1200" b="1" dirty="0" smtClean="0"/>
              <a:t>b110 consciousness/b130 </a:t>
            </a:r>
            <a:r>
              <a:rPr lang="en-GB" altLang="nl-NL" sz="1200" b="1" dirty="0" smtClean="0">
                <a:effectLst/>
              </a:rPr>
              <a:t>energy and drive functions</a:t>
            </a:r>
            <a:endParaRPr lang="en-GB" altLang="nl-NL" sz="1200" b="1" dirty="0" smtClean="0"/>
          </a:p>
          <a:p>
            <a:pPr eaLnBrk="1" hangingPunct="1">
              <a:defRPr/>
            </a:pPr>
            <a:r>
              <a:rPr lang="en-GB" altLang="nl-NL" sz="1200" b="1" dirty="0" smtClean="0"/>
              <a:t>b117 </a:t>
            </a:r>
            <a:r>
              <a:rPr lang="en-GB" altLang="nl-NL" sz="1200" b="1" dirty="0" smtClean="0">
                <a:solidFill>
                  <a:schemeClr val="hlink"/>
                </a:solidFill>
              </a:rPr>
              <a:t>(verbal)</a:t>
            </a:r>
            <a:r>
              <a:rPr lang="en-GB" altLang="nl-NL" sz="1200" b="1" dirty="0" smtClean="0"/>
              <a:t> Intellectual functions </a:t>
            </a:r>
          </a:p>
          <a:p>
            <a:pPr eaLnBrk="1" hangingPunct="1">
              <a:defRPr/>
            </a:pPr>
            <a:r>
              <a:rPr lang="en-GB" altLang="nl-NL" sz="1200" b="1" dirty="0" smtClean="0"/>
              <a:t>b122 Global psychosocial functions</a:t>
            </a:r>
          </a:p>
          <a:p>
            <a:pPr eaLnBrk="1" hangingPunct="1">
              <a:defRPr/>
            </a:pPr>
            <a:r>
              <a:rPr lang="en-GB" altLang="nl-NL" sz="1200" b="1" dirty="0" smtClean="0"/>
              <a:t>b7.. Movement related functions</a:t>
            </a:r>
          </a:p>
          <a:p>
            <a:pPr eaLnBrk="1" hangingPunct="1">
              <a:defRPr/>
            </a:pPr>
            <a:r>
              <a:rPr lang="en-GB" altLang="nl-NL" sz="1200" dirty="0" smtClean="0"/>
              <a:t> </a:t>
            </a:r>
            <a:r>
              <a:rPr lang="en-GB" altLang="nl-NL" sz="1200" b="1" dirty="0" smtClean="0"/>
              <a:t>b144 </a:t>
            </a:r>
            <a:r>
              <a:rPr lang="en-GB" altLang="nl-NL" sz="1200" b="1" dirty="0" smtClean="0">
                <a:solidFill>
                  <a:schemeClr val="hlink"/>
                </a:solidFill>
              </a:rPr>
              <a:t>non visual</a:t>
            </a:r>
            <a:r>
              <a:rPr lang="en-GB" altLang="nl-NL" sz="1200" b="1" dirty="0" smtClean="0"/>
              <a:t> memory functions</a:t>
            </a:r>
          </a:p>
          <a:p>
            <a:pPr eaLnBrk="1" hangingPunct="1">
              <a:defRPr/>
            </a:pPr>
            <a:r>
              <a:rPr lang="en-GB" altLang="nl-NL" sz="1200" b="1" dirty="0" smtClean="0"/>
              <a:t>b140 </a:t>
            </a:r>
            <a:r>
              <a:rPr lang="en-GB" altLang="nl-NL" sz="1200" b="1" dirty="0" smtClean="0">
                <a:solidFill>
                  <a:schemeClr val="hlink"/>
                </a:solidFill>
              </a:rPr>
              <a:t>non visual</a:t>
            </a:r>
            <a:r>
              <a:rPr lang="en-GB" altLang="nl-NL" sz="1200" b="1" dirty="0" smtClean="0"/>
              <a:t> attentional functions </a:t>
            </a:r>
          </a:p>
          <a:p>
            <a:pPr eaLnBrk="1" hangingPunct="1">
              <a:defRPr/>
            </a:pPr>
            <a:r>
              <a:rPr lang="en-GB" altLang="nl-NL" sz="1200" b="1" dirty="0" smtClean="0"/>
              <a:t>B164 executive (higher cognitive)  functions</a:t>
            </a:r>
          </a:p>
          <a:p>
            <a:pPr eaLnBrk="1" hangingPunct="1">
              <a:defRPr/>
            </a:pPr>
            <a:endParaRPr lang="nl-NL" altLang="nl-NL" sz="1200" dirty="0" smtClean="0"/>
          </a:p>
        </p:txBody>
      </p:sp>
      <p:sp>
        <p:nvSpPr>
          <p:cNvPr id="77830" name="Rectangle 6"/>
          <p:cNvSpPr>
            <a:spLocks noGrp="1" noChangeArrowheads="1"/>
          </p:cNvSpPr>
          <p:nvPr>
            <p:ph sz="quarter" idx="4"/>
          </p:nvPr>
        </p:nvSpPr>
        <p:spPr>
          <a:xfrm>
            <a:off x="5364088" y="3429000"/>
            <a:ext cx="3389313" cy="2077584"/>
          </a:xfrm>
          <a:ln>
            <a:solidFill>
              <a:schemeClr val="hlink"/>
            </a:solidFill>
            <a:miter lim="800000"/>
            <a:headEnd/>
            <a:tailEnd/>
          </a:ln>
        </p:spPr>
        <p:txBody>
          <a:bodyPr/>
          <a:lstStyle/>
          <a:p>
            <a:pPr eaLnBrk="1" hangingPunct="1">
              <a:defRPr/>
            </a:pPr>
            <a:r>
              <a:rPr lang="en-GB" altLang="nl-NL" sz="1200" b="1" dirty="0" smtClean="0"/>
              <a:t>b1561  visual perception  </a:t>
            </a:r>
          </a:p>
          <a:p>
            <a:pPr eaLnBrk="1" hangingPunct="1">
              <a:buFont typeface="Wingdings" pitchFamily="2" charset="2"/>
              <a:buNone/>
              <a:defRPr/>
            </a:pPr>
            <a:endParaRPr lang="en-GB" altLang="nl-NL" sz="1200" b="1" dirty="0" smtClean="0"/>
          </a:p>
          <a:p>
            <a:pPr eaLnBrk="1" hangingPunct="1">
              <a:defRPr/>
            </a:pPr>
            <a:r>
              <a:rPr lang="en-GB" altLang="nl-NL" sz="1200" b="1" dirty="0" smtClean="0"/>
              <a:t>b1565  </a:t>
            </a:r>
            <a:r>
              <a:rPr lang="en-GB" altLang="nl-NL" sz="1200" b="1" dirty="0" err="1" smtClean="0"/>
              <a:t>visuo</a:t>
            </a:r>
            <a:r>
              <a:rPr lang="en-GB" altLang="nl-NL" sz="1200" b="1" dirty="0" smtClean="0"/>
              <a:t>-spatial perception </a:t>
            </a:r>
          </a:p>
          <a:p>
            <a:pPr eaLnBrk="1" hangingPunct="1">
              <a:buFont typeface="Wingdings" pitchFamily="2" charset="2"/>
              <a:buNone/>
              <a:defRPr/>
            </a:pPr>
            <a:endParaRPr lang="en-GB" altLang="nl-NL" sz="1200" b="1" dirty="0" smtClean="0"/>
          </a:p>
          <a:p>
            <a:pPr eaLnBrk="1" hangingPunct="1">
              <a:defRPr/>
            </a:pPr>
            <a:r>
              <a:rPr lang="en-GB" altLang="nl-NL" sz="1200" b="1" dirty="0" smtClean="0"/>
              <a:t>B144    visual memory</a:t>
            </a:r>
          </a:p>
          <a:p>
            <a:pPr eaLnBrk="1" hangingPunct="1">
              <a:buFont typeface="Wingdings" pitchFamily="2" charset="2"/>
              <a:buNone/>
              <a:defRPr/>
            </a:pPr>
            <a:r>
              <a:rPr lang="en-GB" altLang="nl-NL" sz="1200" b="1" dirty="0" smtClean="0"/>
              <a:t> </a:t>
            </a:r>
          </a:p>
          <a:p>
            <a:pPr eaLnBrk="1" hangingPunct="1">
              <a:defRPr/>
            </a:pPr>
            <a:r>
              <a:rPr lang="en-GB" altLang="nl-NL" sz="1200" b="1" dirty="0" smtClean="0"/>
              <a:t>b140</a:t>
            </a:r>
            <a:r>
              <a:rPr lang="en-GB" altLang="nl-NL" sz="1200" b="1" i="1" dirty="0" smtClean="0"/>
              <a:t>    </a:t>
            </a:r>
            <a:r>
              <a:rPr lang="en-GB" altLang="nl-NL" sz="1200" b="1" dirty="0" smtClean="0"/>
              <a:t>visual attention</a:t>
            </a:r>
          </a:p>
          <a:p>
            <a:pPr eaLnBrk="1" hangingPunct="1">
              <a:defRPr/>
            </a:pPr>
            <a:endParaRPr lang="en-GB" altLang="nl-NL" sz="1200" b="1" dirty="0" smtClean="0"/>
          </a:p>
          <a:p>
            <a:pPr eaLnBrk="1" hangingPunct="1">
              <a:defRPr/>
            </a:pPr>
            <a:r>
              <a:rPr lang="en-GB" altLang="nl-NL" sz="1200" b="1" dirty="0"/>
              <a:t>b</a:t>
            </a:r>
            <a:r>
              <a:rPr lang="en-GB" altLang="nl-NL" sz="1200" b="1" dirty="0" smtClean="0"/>
              <a:t>760    visual-motor integration</a:t>
            </a:r>
          </a:p>
          <a:p>
            <a:pPr eaLnBrk="1" hangingPunct="1">
              <a:defRPr/>
            </a:pPr>
            <a:endParaRPr lang="en-GB" altLang="nl-NL" sz="1200" b="1" dirty="0" smtClean="0"/>
          </a:p>
          <a:p>
            <a:pPr eaLnBrk="1" hangingPunct="1">
              <a:defRPr/>
            </a:pPr>
            <a:endParaRPr lang="nl-NL" altLang="nl-NL" sz="1200" dirty="0" smtClean="0"/>
          </a:p>
        </p:txBody>
      </p:sp>
      <p:sp>
        <p:nvSpPr>
          <p:cNvPr id="77831" name="Text Box 7"/>
          <p:cNvSpPr txBox="1">
            <a:spLocks noChangeArrowheads="1"/>
          </p:cNvSpPr>
          <p:nvPr/>
        </p:nvSpPr>
        <p:spPr bwMode="auto">
          <a:xfrm>
            <a:off x="4695825" y="3429000"/>
            <a:ext cx="309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nl-NL" altLang="nl-NL" smtClean="0">
                <a:solidFill>
                  <a:srgbClr val="FFCC00"/>
                </a:solidFill>
                <a:latin typeface="Arial" charset="0"/>
                <a:cs typeface="Arial" charset="0"/>
              </a:rPr>
              <a:t>=</a:t>
            </a:r>
          </a:p>
        </p:txBody>
      </p:sp>
      <p:sp>
        <p:nvSpPr>
          <p:cNvPr id="77832" name="Text Box 8"/>
          <p:cNvSpPr txBox="1">
            <a:spLocks noChangeArrowheads="1"/>
          </p:cNvSpPr>
          <p:nvPr/>
        </p:nvSpPr>
        <p:spPr bwMode="auto">
          <a:xfrm>
            <a:off x="4643438" y="39338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nl-NL" altLang="nl-NL" smtClean="0">
                <a:solidFill>
                  <a:srgbClr val="FFCC00"/>
                </a:solidFill>
                <a:sym typeface="Wingdings 3" pitchFamily="18" charset="2"/>
              </a:rPr>
              <a:t></a:t>
            </a:r>
            <a:r>
              <a:rPr lang="nl-NL" altLang="nl-NL" smtClean="0">
                <a:solidFill>
                  <a:srgbClr val="FFFFFF"/>
                </a:solidFill>
                <a:sym typeface="Wingdings 3" pitchFamily="18" charset="2"/>
              </a:rPr>
              <a:t> </a:t>
            </a:r>
          </a:p>
        </p:txBody>
      </p:sp>
      <p:sp>
        <p:nvSpPr>
          <p:cNvPr id="77833" name="Text Box 9"/>
          <p:cNvSpPr txBox="1">
            <a:spLocks noChangeArrowheads="1"/>
          </p:cNvSpPr>
          <p:nvPr/>
        </p:nvSpPr>
        <p:spPr bwMode="auto">
          <a:xfrm>
            <a:off x="4572000" y="4581525"/>
            <a:ext cx="720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nl-NL" altLang="nl-NL" sz="2000" dirty="0" smtClean="0">
                <a:solidFill>
                  <a:srgbClr val="FFCC00"/>
                </a:solidFill>
                <a:sym typeface="Wingdings 3" pitchFamily="18" charset="2"/>
              </a:rPr>
              <a:t> </a:t>
            </a:r>
          </a:p>
        </p:txBody>
      </p:sp>
      <p:sp>
        <p:nvSpPr>
          <p:cNvPr id="77834" name="Text Box 10"/>
          <p:cNvSpPr txBox="1">
            <a:spLocks noChangeArrowheads="1"/>
          </p:cNvSpPr>
          <p:nvPr/>
        </p:nvSpPr>
        <p:spPr bwMode="auto">
          <a:xfrm>
            <a:off x="611188" y="3068638"/>
            <a:ext cx="7561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nl-NL" altLang="nl-NL" sz="1600" b="1" dirty="0" smtClean="0">
                <a:solidFill>
                  <a:srgbClr val="FFCC00"/>
                </a:solidFill>
              </a:rPr>
              <a:t>3</a:t>
            </a:r>
            <a:r>
              <a:rPr lang="nl-NL" altLang="nl-NL" sz="1400" dirty="0" smtClean="0">
                <a:solidFill>
                  <a:srgbClr val="FFCC00"/>
                </a:solidFill>
              </a:rPr>
              <a:t>. </a:t>
            </a:r>
            <a:r>
              <a:rPr lang="nl-NL" altLang="nl-NL" sz="1400" dirty="0" err="1" smtClean="0">
                <a:solidFill>
                  <a:srgbClr val="FFCC00"/>
                </a:solidFill>
              </a:rPr>
              <a:t>Find</a:t>
            </a:r>
            <a:r>
              <a:rPr lang="nl-NL" altLang="nl-NL" sz="1400" dirty="0" smtClean="0">
                <a:solidFill>
                  <a:srgbClr val="FFCC00"/>
                </a:solidFill>
              </a:rPr>
              <a:t> information </a:t>
            </a:r>
            <a:r>
              <a:rPr lang="nl-NL" altLang="nl-NL" sz="1400" dirty="0" err="1" smtClean="0">
                <a:solidFill>
                  <a:srgbClr val="FFCC00"/>
                </a:solidFill>
              </a:rPr>
              <a:t>about</a:t>
            </a:r>
            <a:r>
              <a:rPr lang="nl-NL" altLang="nl-NL" sz="1400" dirty="0" smtClean="0">
                <a:solidFill>
                  <a:srgbClr val="FFCC00"/>
                </a:solidFill>
              </a:rPr>
              <a:t>, </a:t>
            </a:r>
            <a:r>
              <a:rPr lang="nl-NL" altLang="nl-NL" sz="1400" dirty="0" err="1" smtClean="0">
                <a:solidFill>
                  <a:srgbClr val="FFCC00"/>
                </a:solidFill>
              </a:rPr>
              <a:t>measure</a:t>
            </a:r>
            <a:r>
              <a:rPr lang="nl-NL" altLang="nl-NL" sz="1400" dirty="0" smtClean="0">
                <a:solidFill>
                  <a:srgbClr val="FFCC00"/>
                </a:solidFill>
              </a:rPr>
              <a:t> </a:t>
            </a:r>
            <a:r>
              <a:rPr lang="nl-NL" altLang="nl-NL" sz="1400" dirty="0" err="1" smtClean="0">
                <a:solidFill>
                  <a:srgbClr val="FFCC00"/>
                </a:solidFill>
              </a:rPr>
              <a:t>and</a:t>
            </a:r>
            <a:r>
              <a:rPr lang="nl-NL" altLang="nl-NL" sz="1400" dirty="0" smtClean="0">
                <a:solidFill>
                  <a:srgbClr val="FFCC00"/>
                </a:solidFill>
              </a:rPr>
              <a:t> </a:t>
            </a:r>
            <a:r>
              <a:rPr lang="nl-NL" altLang="nl-NL" sz="1400" dirty="0" err="1" smtClean="0">
                <a:solidFill>
                  <a:srgbClr val="FFCC00"/>
                </a:solidFill>
              </a:rPr>
              <a:t>compare</a:t>
            </a:r>
            <a:r>
              <a:rPr lang="nl-NL" altLang="nl-NL" sz="1400" dirty="0" smtClean="0">
                <a:solidFill>
                  <a:srgbClr val="FFCC00"/>
                </a:solidFill>
              </a:rPr>
              <a:t> the </a:t>
            </a:r>
            <a:r>
              <a:rPr lang="nl-NL" altLang="nl-NL" sz="1400" dirty="0" err="1" smtClean="0">
                <a:solidFill>
                  <a:srgbClr val="FFCC00"/>
                </a:solidFill>
              </a:rPr>
              <a:t>following</a:t>
            </a:r>
            <a:r>
              <a:rPr lang="nl-NL" altLang="nl-NL" sz="1400" dirty="0" smtClean="0">
                <a:solidFill>
                  <a:srgbClr val="FFCC00"/>
                </a:solidFill>
              </a:rPr>
              <a:t> </a:t>
            </a:r>
            <a:r>
              <a:rPr lang="nl-NL" altLang="nl-NL" sz="1400" dirty="0" err="1" smtClean="0">
                <a:solidFill>
                  <a:srgbClr val="FFCC00"/>
                </a:solidFill>
              </a:rPr>
              <a:t>functions</a:t>
            </a:r>
            <a:r>
              <a:rPr lang="nl-NL" altLang="nl-NL" sz="1400" dirty="0" smtClean="0">
                <a:solidFill>
                  <a:srgbClr val="FFCC00"/>
                </a:solidFill>
              </a:rPr>
              <a:t>:</a:t>
            </a:r>
          </a:p>
        </p:txBody>
      </p:sp>
      <p:sp>
        <p:nvSpPr>
          <p:cNvPr id="77835" name="Text Box 11"/>
          <p:cNvSpPr txBox="1">
            <a:spLocks noChangeArrowheads="1"/>
          </p:cNvSpPr>
          <p:nvPr/>
        </p:nvSpPr>
        <p:spPr bwMode="auto">
          <a:xfrm>
            <a:off x="611188" y="5661025"/>
            <a:ext cx="8532812"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r>
              <a:rPr lang="nl-NL" altLang="nl-NL" b="1" dirty="0" smtClean="0">
                <a:solidFill>
                  <a:srgbClr val="FFCC00"/>
                </a:solidFill>
              </a:rPr>
              <a:t>4</a:t>
            </a:r>
            <a:r>
              <a:rPr lang="nl-NL" altLang="nl-NL" dirty="0" smtClean="0">
                <a:solidFill>
                  <a:srgbClr val="FFCC00"/>
                </a:solidFill>
              </a:rPr>
              <a:t>. </a:t>
            </a:r>
            <a:r>
              <a:rPr lang="nl-NL" altLang="nl-NL" sz="1200" dirty="0" smtClean="0">
                <a:solidFill>
                  <a:srgbClr val="FFCC00"/>
                </a:solidFill>
              </a:rPr>
              <a:t>Team: </a:t>
            </a:r>
            <a:r>
              <a:rPr lang="nl-NL" altLang="nl-NL" sz="1200" dirty="0" err="1" smtClean="0">
                <a:solidFill>
                  <a:srgbClr val="FFCC00"/>
                </a:solidFill>
              </a:rPr>
              <a:t>Validate</a:t>
            </a:r>
            <a:r>
              <a:rPr lang="nl-NL" altLang="nl-NL" sz="1200" dirty="0" smtClean="0">
                <a:solidFill>
                  <a:srgbClr val="FFCC00"/>
                </a:solidFill>
              </a:rPr>
              <a:t> </a:t>
            </a:r>
            <a:r>
              <a:rPr lang="nl-NL" altLang="nl-NL" sz="1200" dirty="0" err="1" smtClean="0">
                <a:solidFill>
                  <a:srgbClr val="FFCC00"/>
                </a:solidFill>
              </a:rPr>
              <a:t>each</a:t>
            </a:r>
            <a:r>
              <a:rPr lang="nl-NL" altLang="nl-NL" sz="1200" dirty="0" smtClean="0">
                <a:solidFill>
                  <a:srgbClr val="FFCC00"/>
                </a:solidFill>
              </a:rPr>
              <a:t> </a:t>
            </a:r>
            <a:r>
              <a:rPr lang="nl-NL" altLang="nl-NL" sz="1200" dirty="0" err="1" smtClean="0">
                <a:solidFill>
                  <a:srgbClr val="FFCC00"/>
                </a:solidFill>
              </a:rPr>
              <a:t>visual</a:t>
            </a:r>
            <a:r>
              <a:rPr lang="nl-NL" altLang="nl-NL" sz="1200" dirty="0" smtClean="0">
                <a:solidFill>
                  <a:srgbClr val="FFCC00"/>
                </a:solidFill>
              </a:rPr>
              <a:t> </a:t>
            </a:r>
            <a:r>
              <a:rPr lang="nl-NL" altLang="nl-NL" sz="1200" dirty="0" err="1" smtClean="0">
                <a:solidFill>
                  <a:srgbClr val="FFCC00"/>
                </a:solidFill>
              </a:rPr>
              <a:t>problem</a:t>
            </a:r>
            <a:r>
              <a:rPr lang="nl-NL" altLang="nl-NL" sz="1200" dirty="0" smtClean="0">
                <a:solidFill>
                  <a:srgbClr val="FFCC00"/>
                </a:solidFill>
              </a:rPr>
              <a:t>: mild, moderate, severe, complete </a:t>
            </a:r>
            <a:r>
              <a:rPr lang="nl-NL" altLang="nl-NL" sz="1200" dirty="0" err="1" smtClean="0">
                <a:solidFill>
                  <a:srgbClr val="FFCC00"/>
                </a:solidFill>
              </a:rPr>
              <a:t>impairment</a:t>
            </a:r>
            <a:endParaRPr lang="nl-NL" altLang="nl-NL" sz="1400" dirty="0" smtClean="0">
              <a:solidFill>
                <a:srgbClr val="FFCC00"/>
              </a:solidFill>
            </a:endParaRPr>
          </a:p>
          <a:p>
            <a:pPr eaLnBrk="1" fontAlgn="base" hangingPunct="1">
              <a:spcBef>
                <a:spcPct val="0"/>
              </a:spcBef>
              <a:spcAft>
                <a:spcPct val="0"/>
              </a:spcAft>
            </a:pPr>
            <a:r>
              <a:rPr lang="nl-NL" altLang="nl-NL" b="1" dirty="0" smtClean="0">
                <a:solidFill>
                  <a:srgbClr val="FFCC00"/>
                </a:solidFill>
              </a:rPr>
              <a:t>5</a:t>
            </a:r>
            <a:r>
              <a:rPr lang="nl-NL" altLang="nl-NL" dirty="0" smtClean="0">
                <a:solidFill>
                  <a:srgbClr val="FFCC00"/>
                </a:solidFill>
              </a:rPr>
              <a:t>. </a:t>
            </a:r>
            <a:r>
              <a:rPr lang="nl-NL" altLang="nl-NL" sz="1200" dirty="0" smtClean="0">
                <a:solidFill>
                  <a:srgbClr val="FFCC00"/>
                </a:solidFill>
              </a:rPr>
              <a:t>Team:</a:t>
            </a:r>
            <a:r>
              <a:rPr lang="nl-NL" altLang="nl-NL" dirty="0" smtClean="0">
                <a:solidFill>
                  <a:srgbClr val="FFCC00"/>
                </a:solidFill>
              </a:rPr>
              <a:t> </a:t>
            </a:r>
            <a:r>
              <a:rPr lang="nl-NL" altLang="nl-NL" sz="1200" dirty="0" smtClean="0">
                <a:solidFill>
                  <a:srgbClr val="FFCC00"/>
                </a:solidFill>
              </a:rPr>
              <a:t>Help is </a:t>
            </a:r>
            <a:r>
              <a:rPr lang="nl-NL" altLang="nl-NL" sz="1200" dirty="0" err="1" smtClean="0">
                <a:solidFill>
                  <a:srgbClr val="FFCC00"/>
                </a:solidFill>
              </a:rPr>
              <a:t>indicated</a:t>
            </a:r>
            <a:r>
              <a:rPr lang="nl-NL" altLang="nl-NL" sz="1200" dirty="0" smtClean="0">
                <a:solidFill>
                  <a:srgbClr val="FFCC00"/>
                </a:solidFill>
              </a:rPr>
              <a:t> </a:t>
            </a:r>
            <a:r>
              <a:rPr lang="nl-NL" altLang="nl-NL" sz="1200" dirty="0" err="1" smtClean="0">
                <a:solidFill>
                  <a:srgbClr val="FFCC00"/>
                </a:solidFill>
              </a:rPr>
              <a:t>by</a:t>
            </a:r>
            <a:r>
              <a:rPr lang="nl-NL" altLang="nl-NL" sz="1200" dirty="0" smtClean="0">
                <a:solidFill>
                  <a:srgbClr val="FFCC00"/>
                </a:solidFill>
              </a:rPr>
              <a:t> </a:t>
            </a:r>
            <a:r>
              <a:rPr lang="nl-NL" altLang="nl-NL" sz="1200" dirty="0" err="1" smtClean="0">
                <a:solidFill>
                  <a:srgbClr val="FFCC00"/>
                </a:solidFill>
              </a:rPr>
              <a:t>one</a:t>
            </a:r>
            <a:r>
              <a:rPr lang="nl-NL" altLang="nl-NL" sz="1200" dirty="0" smtClean="0">
                <a:solidFill>
                  <a:srgbClr val="FFCC00"/>
                </a:solidFill>
              </a:rPr>
              <a:t> complete/ severe, ? moderate </a:t>
            </a:r>
            <a:r>
              <a:rPr lang="nl-NL" altLang="nl-NL" sz="1200" dirty="0" err="1" smtClean="0">
                <a:solidFill>
                  <a:srgbClr val="FFCC00"/>
                </a:solidFill>
              </a:rPr>
              <a:t>and</a:t>
            </a:r>
            <a:r>
              <a:rPr lang="nl-NL" altLang="nl-NL" sz="1200" dirty="0" smtClean="0">
                <a:solidFill>
                  <a:srgbClr val="FFCC00"/>
                </a:solidFill>
              </a:rPr>
              <a:t> ? mild </a:t>
            </a:r>
          </a:p>
          <a:p>
            <a:pPr eaLnBrk="1" fontAlgn="base" hangingPunct="1">
              <a:spcBef>
                <a:spcPct val="0"/>
              </a:spcBef>
              <a:spcAft>
                <a:spcPct val="0"/>
              </a:spcAft>
            </a:pPr>
            <a:r>
              <a:rPr lang="nl-NL" altLang="nl-NL" sz="1200" dirty="0" smtClean="0">
                <a:solidFill>
                  <a:srgbClr val="FFCC00"/>
                </a:solidFill>
              </a:rPr>
              <a:t>                 (</a:t>
            </a:r>
            <a:r>
              <a:rPr lang="nl-NL" altLang="nl-NL" sz="1200" dirty="0" err="1" smtClean="0">
                <a:solidFill>
                  <a:srgbClr val="FFCC00"/>
                </a:solidFill>
              </a:rPr>
              <a:t>taking</a:t>
            </a:r>
            <a:r>
              <a:rPr lang="nl-NL" altLang="nl-NL" sz="1200" dirty="0" smtClean="0">
                <a:solidFill>
                  <a:srgbClr val="FFCC00"/>
                </a:solidFill>
              </a:rPr>
              <a:t> </a:t>
            </a:r>
            <a:r>
              <a:rPr lang="nl-NL" altLang="nl-NL" sz="1200" dirty="0" err="1" smtClean="0">
                <a:solidFill>
                  <a:srgbClr val="FFCC00"/>
                </a:solidFill>
              </a:rPr>
              <a:t>other</a:t>
            </a:r>
            <a:r>
              <a:rPr lang="nl-NL" altLang="nl-NL" sz="1200" dirty="0" smtClean="0">
                <a:solidFill>
                  <a:srgbClr val="FFCC00"/>
                </a:solidFill>
              </a:rPr>
              <a:t> diagnoses </a:t>
            </a:r>
            <a:r>
              <a:rPr lang="nl-NL" altLang="nl-NL" sz="1200" dirty="0" err="1" smtClean="0">
                <a:solidFill>
                  <a:srgbClr val="FFCC00"/>
                </a:solidFill>
              </a:rPr>
              <a:t>into</a:t>
            </a:r>
            <a:r>
              <a:rPr lang="nl-NL" altLang="nl-NL" sz="1200" dirty="0" smtClean="0">
                <a:solidFill>
                  <a:srgbClr val="FFCC00"/>
                </a:solidFill>
              </a:rPr>
              <a:t>  account as well) </a:t>
            </a:r>
          </a:p>
        </p:txBody>
      </p:sp>
      <p:sp>
        <p:nvSpPr>
          <p:cNvPr id="6158" name="Line 12"/>
          <p:cNvSpPr>
            <a:spLocks noChangeShapeType="1"/>
          </p:cNvSpPr>
          <p:nvPr/>
        </p:nvSpPr>
        <p:spPr bwMode="auto">
          <a:xfrm>
            <a:off x="395288" y="51577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mtClean="0">
              <a:solidFill>
                <a:srgbClr val="FFFFFF"/>
              </a:solidFill>
            </a:endParaRPr>
          </a:p>
        </p:txBody>
      </p:sp>
      <p:sp>
        <p:nvSpPr>
          <p:cNvPr id="77837" name="Line 13"/>
          <p:cNvSpPr>
            <a:spLocks noChangeShapeType="1"/>
          </p:cNvSpPr>
          <p:nvPr/>
        </p:nvSpPr>
        <p:spPr bwMode="auto">
          <a:xfrm flipH="1">
            <a:off x="971550" y="4941888"/>
            <a:ext cx="396081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mtClean="0">
              <a:solidFill>
                <a:srgbClr val="FFFFFF"/>
              </a:solidFill>
            </a:endParaRPr>
          </a:p>
        </p:txBody>
      </p:sp>
      <p:sp>
        <p:nvSpPr>
          <p:cNvPr id="77838" name="Line 14"/>
          <p:cNvSpPr>
            <a:spLocks noChangeShapeType="1"/>
          </p:cNvSpPr>
          <p:nvPr/>
        </p:nvSpPr>
        <p:spPr bwMode="auto">
          <a:xfrm flipV="1">
            <a:off x="4932363" y="1125538"/>
            <a:ext cx="1079500" cy="2735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nl-NL" smtClean="0">
              <a:solidFill>
                <a:srgbClr val="FFFFFF"/>
              </a:solidFill>
            </a:endParaRPr>
          </a:p>
        </p:txBody>
      </p:sp>
    </p:spTree>
    <p:extLst>
      <p:ext uri="{BB962C8B-B14F-4D97-AF65-F5344CB8AC3E}">
        <p14:creationId xmlns:p14="http://schemas.microsoft.com/office/powerpoint/2010/main" val="671813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8"/>
                                        </p:tgtEl>
                                        <p:attrNameLst>
                                          <p:attrName>style.visibility</p:attrName>
                                        </p:attrNameLst>
                                      </p:cBhvr>
                                      <p:to>
                                        <p:strVal val="visible"/>
                                      </p:to>
                                    </p:set>
                                    <p:anim calcmode="lin" valueType="num">
                                      <p:cBhvr additive="base">
                                        <p:cTn id="13" dur="500" fill="hold"/>
                                        <p:tgtEl>
                                          <p:spTgt spid="77828"/>
                                        </p:tgtEl>
                                        <p:attrNameLst>
                                          <p:attrName>ppt_x</p:attrName>
                                        </p:attrNameLst>
                                      </p:cBhvr>
                                      <p:tavLst>
                                        <p:tav tm="0">
                                          <p:val>
                                            <p:strVal val="#ppt_x"/>
                                          </p:val>
                                        </p:tav>
                                        <p:tav tm="100000">
                                          <p:val>
                                            <p:strVal val="#ppt_x"/>
                                          </p:val>
                                        </p:tav>
                                      </p:tavLst>
                                    </p:anim>
                                    <p:anim calcmode="lin" valueType="num">
                                      <p:cBhvr additive="base">
                                        <p:cTn id="14" dur="500" fill="hold"/>
                                        <p:tgtEl>
                                          <p:spTgt spid="778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34"/>
                                        </p:tgtEl>
                                        <p:attrNameLst>
                                          <p:attrName>style.visibility</p:attrName>
                                        </p:attrNameLst>
                                      </p:cBhvr>
                                      <p:to>
                                        <p:strVal val="visible"/>
                                      </p:to>
                                    </p:set>
                                    <p:anim calcmode="lin" valueType="num">
                                      <p:cBhvr additive="base">
                                        <p:cTn id="19" dur="500" fill="hold"/>
                                        <p:tgtEl>
                                          <p:spTgt spid="77834"/>
                                        </p:tgtEl>
                                        <p:attrNameLst>
                                          <p:attrName>ppt_x</p:attrName>
                                        </p:attrNameLst>
                                      </p:cBhvr>
                                      <p:tavLst>
                                        <p:tav tm="0">
                                          <p:val>
                                            <p:strVal val="#ppt_x"/>
                                          </p:val>
                                        </p:tav>
                                        <p:tav tm="100000">
                                          <p:val>
                                            <p:strVal val="#ppt_x"/>
                                          </p:val>
                                        </p:tav>
                                      </p:tavLst>
                                    </p:anim>
                                    <p:anim calcmode="lin" valueType="num">
                                      <p:cBhvr additive="base">
                                        <p:cTn id="20" dur="500" fill="hold"/>
                                        <p:tgtEl>
                                          <p:spTgt spid="7783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29"/>
                                        </p:tgtEl>
                                        <p:attrNameLst>
                                          <p:attrName>style.visibility</p:attrName>
                                        </p:attrNameLst>
                                      </p:cBhvr>
                                      <p:to>
                                        <p:strVal val="visible"/>
                                      </p:to>
                                    </p:set>
                                    <p:anim calcmode="lin" valueType="num">
                                      <p:cBhvr additive="base">
                                        <p:cTn id="25" dur="500" fill="hold"/>
                                        <p:tgtEl>
                                          <p:spTgt spid="77829"/>
                                        </p:tgtEl>
                                        <p:attrNameLst>
                                          <p:attrName>ppt_x</p:attrName>
                                        </p:attrNameLst>
                                      </p:cBhvr>
                                      <p:tavLst>
                                        <p:tav tm="0">
                                          <p:val>
                                            <p:strVal val="#ppt_x"/>
                                          </p:val>
                                        </p:tav>
                                        <p:tav tm="100000">
                                          <p:val>
                                            <p:strVal val="#ppt_x"/>
                                          </p:val>
                                        </p:tav>
                                      </p:tavLst>
                                    </p:anim>
                                    <p:anim calcmode="lin" valueType="num">
                                      <p:cBhvr additive="base">
                                        <p:cTn id="26"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830"/>
                                        </p:tgtEl>
                                        <p:attrNameLst>
                                          <p:attrName>style.visibility</p:attrName>
                                        </p:attrNameLst>
                                      </p:cBhvr>
                                      <p:to>
                                        <p:strVal val="visible"/>
                                      </p:to>
                                    </p:set>
                                    <p:anim calcmode="lin" valueType="num">
                                      <p:cBhvr additive="base">
                                        <p:cTn id="31" dur="500" fill="hold"/>
                                        <p:tgtEl>
                                          <p:spTgt spid="77830"/>
                                        </p:tgtEl>
                                        <p:attrNameLst>
                                          <p:attrName>ppt_x</p:attrName>
                                        </p:attrNameLst>
                                      </p:cBhvr>
                                      <p:tavLst>
                                        <p:tav tm="0">
                                          <p:val>
                                            <p:strVal val="#ppt_x"/>
                                          </p:val>
                                        </p:tav>
                                        <p:tav tm="100000">
                                          <p:val>
                                            <p:strVal val="#ppt_x"/>
                                          </p:val>
                                        </p:tav>
                                      </p:tavLst>
                                    </p:anim>
                                    <p:anim calcmode="lin" valueType="num">
                                      <p:cBhvr additive="base">
                                        <p:cTn id="32"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7831"/>
                                        </p:tgtEl>
                                        <p:attrNameLst>
                                          <p:attrName>style.visibility</p:attrName>
                                        </p:attrNameLst>
                                      </p:cBhvr>
                                      <p:to>
                                        <p:strVal val="visible"/>
                                      </p:to>
                                    </p:set>
                                    <p:anim calcmode="lin" valueType="num">
                                      <p:cBhvr additive="base">
                                        <p:cTn id="37" dur="500" fill="hold"/>
                                        <p:tgtEl>
                                          <p:spTgt spid="77831"/>
                                        </p:tgtEl>
                                        <p:attrNameLst>
                                          <p:attrName>ppt_x</p:attrName>
                                        </p:attrNameLst>
                                      </p:cBhvr>
                                      <p:tavLst>
                                        <p:tav tm="0">
                                          <p:val>
                                            <p:strVal val="#ppt_x"/>
                                          </p:val>
                                        </p:tav>
                                        <p:tav tm="100000">
                                          <p:val>
                                            <p:strVal val="#ppt_x"/>
                                          </p:val>
                                        </p:tav>
                                      </p:tavLst>
                                    </p:anim>
                                    <p:anim calcmode="lin" valueType="num">
                                      <p:cBhvr additive="base">
                                        <p:cTn id="38" dur="500" fill="hold"/>
                                        <p:tgtEl>
                                          <p:spTgt spid="778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7832"/>
                                        </p:tgtEl>
                                        <p:attrNameLst>
                                          <p:attrName>style.visibility</p:attrName>
                                        </p:attrNameLst>
                                      </p:cBhvr>
                                      <p:to>
                                        <p:strVal val="visible"/>
                                      </p:to>
                                    </p:set>
                                    <p:anim calcmode="lin" valueType="num">
                                      <p:cBhvr additive="base">
                                        <p:cTn id="41" dur="500" fill="hold"/>
                                        <p:tgtEl>
                                          <p:spTgt spid="77832"/>
                                        </p:tgtEl>
                                        <p:attrNameLst>
                                          <p:attrName>ppt_x</p:attrName>
                                        </p:attrNameLst>
                                      </p:cBhvr>
                                      <p:tavLst>
                                        <p:tav tm="0">
                                          <p:val>
                                            <p:strVal val="#ppt_x"/>
                                          </p:val>
                                        </p:tav>
                                        <p:tav tm="100000">
                                          <p:val>
                                            <p:strVal val="#ppt_x"/>
                                          </p:val>
                                        </p:tav>
                                      </p:tavLst>
                                    </p:anim>
                                    <p:anim calcmode="lin" valueType="num">
                                      <p:cBhvr additive="base">
                                        <p:cTn id="42" dur="500" fill="hold"/>
                                        <p:tgtEl>
                                          <p:spTgt spid="7783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7833"/>
                                        </p:tgtEl>
                                        <p:attrNameLst>
                                          <p:attrName>style.visibility</p:attrName>
                                        </p:attrNameLst>
                                      </p:cBhvr>
                                      <p:to>
                                        <p:strVal val="visible"/>
                                      </p:to>
                                    </p:set>
                                    <p:anim calcmode="lin" valueType="num">
                                      <p:cBhvr additive="base">
                                        <p:cTn id="45" dur="500" fill="hold"/>
                                        <p:tgtEl>
                                          <p:spTgt spid="77833"/>
                                        </p:tgtEl>
                                        <p:attrNameLst>
                                          <p:attrName>ppt_x</p:attrName>
                                        </p:attrNameLst>
                                      </p:cBhvr>
                                      <p:tavLst>
                                        <p:tav tm="0">
                                          <p:val>
                                            <p:strVal val="#ppt_x"/>
                                          </p:val>
                                        </p:tav>
                                        <p:tav tm="100000">
                                          <p:val>
                                            <p:strVal val="#ppt_x"/>
                                          </p:val>
                                        </p:tav>
                                      </p:tavLst>
                                    </p:anim>
                                    <p:anim calcmode="lin" valueType="num">
                                      <p:cBhvr additive="base">
                                        <p:cTn id="46" dur="500" fill="hold"/>
                                        <p:tgtEl>
                                          <p:spTgt spid="7783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7838"/>
                                        </p:tgtEl>
                                        <p:attrNameLst>
                                          <p:attrName>style.visibility</p:attrName>
                                        </p:attrNameLst>
                                      </p:cBhvr>
                                      <p:to>
                                        <p:strVal val="visible"/>
                                      </p:to>
                                    </p:set>
                                    <p:anim calcmode="lin" valueType="num">
                                      <p:cBhvr additive="base">
                                        <p:cTn id="51" dur="500" fill="hold"/>
                                        <p:tgtEl>
                                          <p:spTgt spid="77838"/>
                                        </p:tgtEl>
                                        <p:attrNameLst>
                                          <p:attrName>ppt_x</p:attrName>
                                        </p:attrNameLst>
                                      </p:cBhvr>
                                      <p:tavLst>
                                        <p:tav tm="0">
                                          <p:val>
                                            <p:strVal val="#ppt_x"/>
                                          </p:val>
                                        </p:tav>
                                        <p:tav tm="100000">
                                          <p:val>
                                            <p:strVal val="#ppt_x"/>
                                          </p:val>
                                        </p:tav>
                                      </p:tavLst>
                                    </p:anim>
                                    <p:anim calcmode="lin" valueType="num">
                                      <p:cBhvr additive="base">
                                        <p:cTn id="52" dur="500" fill="hold"/>
                                        <p:tgtEl>
                                          <p:spTgt spid="77838"/>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7837"/>
                                        </p:tgtEl>
                                        <p:attrNameLst>
                                          <p:attrName>style.visibility</p:attrName>
                                        </p:attrNameLst>
                                      </p:cBhvr>
                                      <p:to>
                                        <p:strVal val="visible"/>
                                      </p:to>
                                    </p:set>
                                    <p:anim calcmode="lin" valueType="num">
                                      <p:cBhvr additive="base">
                                        <p:cTn id="57" dur="500" fill="hold"/>
                                        <p:tgtEl>
                                          <p:spTgt spid="77837"/>
                                        </p:tgtEl>
                                        <p:attrNameLst>
                                          <p:attrName>ppt_x</p:attrName>
                                        </p:attrNameLst>
                                      </p:cBhvr>
                                      <p:tavLst>
                                        <p:tav tm="0">
                                          <p:val>
                                            <p:strVal val="#ppt_x"/>
                                          </p:val>
                                        </p:tav>
                                        <p:tav tm="100000">
                                          <p:val>
                                            <p:strVal val="#ppt_x"/>
                                          </p:val>
                                        </p:tav>
                                      </p:tavLst>
                                    </p:anim>
                                    <p:anim calcmode="lin" valueType="num">
                                      <p:cBhvr additive="base">
                                        <p:cTn id="58" dur="500" fill="hold"/>
                                        <p:tgtEl>
                                          <p:spTgt spid="77837"/>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7835"/>
                                        </p:tgtEl>
                                        <p:attrNameLst>
                                          <p:attrName>style.visibility</p:attrName>
                                        </p:attrNameLst>
                                      </p:cBhvr>
                                      <p:to>
                                        <p:strVal val="visible"/>
                                      </p:to>
                                    </p:set>
                                    <p:anim calcmode="lin" valueType="num">
                                      <p:cBhvr additive="base">
                                        <p:cTn id="63" dur="500" fill="hold"/>
                                        <p:tgtEl>
                                          <p:spTgt spid="77835"/>
                                        </p:tgtEl>
                                        <p:attrNameLst>
                                          <p:attrName>ppt_x</p:attrName>
                                        </p:attrNameLst>
                                      </p:cBhvr>
                                      <p:tavLst>
                                        <p:tav tm="0">
                                          <p:val>
                                            <p:strVal val="#ppt_x"/>
                                          </p:val>
                                        </p:tav>
                                        <p:tav tm="100000">
                                          <p:val>
                                            <p:strVal val="#ppt_x"/>
                                          </p:val>
                                        </p:tav>
                                      </p:tavLst>
                                    </p:anim>
                                    <p:anim calcmode="lin" valueType="num">
                                      <p:cBhvr additive="base">
                                        <p:cTn id="64" dur="500" fill="hold"/>
                                        <p:tgtEl>
                                          <p:spTgt spid="77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P spid="77828" grpId="0"/>
      <p:bldP spid="77829" grpId="0" animBg="1"/>
      <p:bldP spid="77830" grpId="0" animBg="1"/>
      <p:bldP spid="77831" grpId="0"/>
      <p:bldP spid="77832" grpId="0"/>
      <p:bldP spid="77833" grpId="0"/>
      <p:bldP spid="77834" grpId="0"/>
      <p:bldP spid="77835" grpId="0"/>
      <p:bldP spid="77837" grpId="0" animBg="1"/>
      <p:bldP spid="778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36104"/>
          </a:xfrm>
        </p:spPr>
        <p:txBody>
          <a:bodyPr/>
          <a:lstStyle/>
          <a:p>
            <a:r>
              <a:rPr lang="nl-NL" sz="3600" dirty="0" smtClean="0"/>
              <a:t>Issues</a:t>
            </a:r>
            <a:endParaRPr lang="nl-NL" sz="3600" dirty="0"/>
          </a:p>
        </p:txBody>
      </p:sp>
      <p:sp>
        <p:nvSpPr>
          <p:cNvPr id="3" name="Tijdelijke aanduiding voor inhoud 2"/>
          <p:cNvSpPr>
            <a:spLocks noGrp="1"/>
          </p:cNvSpPr>
          <p:nvPr>
            <p:ph idx="1"/>
          </p:nvPr>
        </p:nvSpPr>
        <p:spPr>
          <a:xfrm>
            <a:off x="457200" y="908720"/>
            <a:ext cx="8229600" cy="5217443"/>
          </a:xfrm>
        </p:spPr>
        <p:txBody>
          <a:bodyPr/>
          <a:lstStyle/>
          <a:p>
            <a:pPr>
              <a:buFont typeface="Wingdings" panose="05000000000000000000" pitchFamily="2" charset="2"/>
              <a:buChar char="ü"/>
            </a:pPr>
            <a:r>
              <a:rPr lang="nl-NL" sz="2400" dirty="0" smtClean="0"/>
              <a:t>Features </a:t>
            </a:r>
            <a:r>
              <a:rPr lang="nl-NL" sz="2400" dirty="0">
                <a:latin typeface="Calibri"/>
              </a:rPr>
              <a:t>↔</a:t>
            </a:r>
            <a:r>
              <a:rPr lang="nl-NL" sz="2400" dirty="0" err="1" smtClean="0"/>
              <a:t>Functions</a:t>
            </a:r>
            <a:r>
              <a:rPr lang="nl-NL" sz="2400" dirty="0" smtClean="0"/>
              <a:t> </a:t>
            </a:r>
          </a:p>
          <a:p>
            <a:pPr>
              <a:buFont typeface="Wingdings" panose="05000000000000000000" pitchFamily="2" charset="2"/>
              <a:buChar char="ü"/>
            </a:pPr>
            <a:endParaRPr lang="nl-NL" sz="2400" dirty="0" smtClean="0"/>
          </a:p>
          <a:p>
            <a:pPr>
              <a:buFont typeface="Wingdings" panose="05000000000000000000" pitchFamily="2" charset="2"/>
              <a:buChar char="ü"/>
            </a:pPr>
            <a:r>
              <a:rPr lang="nl-NL" sz="2400" dirty="0" smtClean="0"/>
              <a:t>Questionnaires </a:t>
            </a:r>
            <a:r>
              <a:rPr lang="nl-NL" sz="2400" dirty="0" smtClean="0">
                <a:latin typeface="Calibri"/>
              </a:rPr>
              <a:t>↔</a:t>
            </a:r>
            <a:r>
              <a:rPr lang="nl-NL" sz="2400" dirty="0" smtClean="0"/>
              <a:t>Tests </a:t>
            </a:r>
            <a:r>
              <a:rPr lang="nl-NL" sz="2400" dirty="0" err="1" smtClean="0"/>
              <a:t>with</a:t>
            </a:r>
            <a:r>
              <a:rPr lang="nl-NL" sz="2400" dirty="0" smtClean="0"/>
              <a:t> </a:t>
            </a:r>
            <a:r>
              <a:rPr lang="nl-NL" sz="2400" dirty="0" err="1" smtClean="0"/>
              <a:t>age</a:t>
            </a:r>
            <a:r>
              <a:rPr lang="nl-NL" sz="2400" dirty="0" smtClean="0"/>
              <a:t> </a:t>
            </a:r>
            <a:r>
              <a:rPr lang="nl-NL" sz="2400" dirty="0" err="1" smtClean="0"/>
              <a:t>norms</a:t>
            </a:r>
            <a:endParaRPr lang="nl-NL" sz="2400" dirty="0" smtClean="0"/>
          </a:p>
          <a:p>
            <a:pPr>
              <a:buFont typeface="Wingdings" panose="05000000000000000000" pitchFamily="2" charset="2"/>
              <a:buChar char="ü"/>
            </a:pPr>
            <a:endParaRPr lang="nl-NL" sz="2400" dirty="0" smtClean="0"/>
          </a:p>
          <a:p>
            <a:pPr>
              <a:buFont typeface="Wingdings" panose="05000000000000000000" pitchFamily="2" charset="2"/>
              <a:buChar char="ü"/>
            </a:pPr>
            <a:r>
              <a:rPr lang="nl-NL" sz="2400" dirty="0" err="1"/>
              <a:t>Excluding</a:t>
            </a:r>
            <a:r>
              <a:rPr lang="nl-NL" sz="2400" dirty="0"/>
              <a:t> executive </a:t>
            </a:r>
            <a:r>
              <a:rPr lang="nl-NL" sz="2400" dirty="0" err="1"/>
              <a:t>functioning</a:t>
            </a:r>
            <a:r>
              <a:rPr lang="nl-NL" sz="2400" dirty="0"/>
              <a:t> </a:t>
            </a:r>
            <a:r>
              <a:rPr lang="nl-NL" sz="2400" dirty="0" smtClean="0"/>
              <a:t>! (“</a:t>
            </a:r>
            <a:r>
              <a:rPr lang="nl-NL" sz="2400" dirty="0" err="1" smtClean="0"/>
              <a:t>just</a:t>
            </a:r>
            <a:r>
              <a:rPr lang="nl-NL" sz="2400" dirty="0" smtClean="0"/>
              <a:t>” posterior attention= </a:t>
            </a:r>
            <a:r>
              <a:rPr lang="nl-NL" sz="2400" dirty="0" err="1" smtClean="0"/>
              <a:t>selective</a:t>
            </a:r>
            <a:r>
              <a:rPr lang="nl-NL" sz="2400" dirty="0" smtClean="0"/>
              <a:t> </a:t>
            </a:r>
            <a:r>
              <a:rPr lang="nl-NL" sz="2400" dirty="0" err="1" smtClean="0"/>
              <a:t>and</a:t>
            </a:r>
            <a:r>
              <a:rPr lang="nl-NL" sz="2400" dirty="0" smtClean="0"/>
              <a:t> </a:t>
            </a:r>
            <a:r>
              <a:rPr lang="nl-NL" sz="2400" dirty="0" err="1" smtClean="0"/>
              <a:t>directing</a:t>
            </a:r>
            <a:r>
              <a:rPr lang="nl-NL" sz="2400" dirty="0" smtClean="0"/>
              <a:t>/</a:t>
            </a:r>
            <a:r>
              <a:rPr lang="nl-NL" sz="2400" dirty="0" err="1" smtClean="0"/>
              <a:t>orienting</a:t>
            </a:r>
            <a:r>
              <a:rPr lang="nl-NL" sz="2400" dirty="0" smtClean="0"/>
              <a:t>)</a:t>
            </a:r>
          </a:p>
          <a:p>
            <a:pPr>
              <a:buFont typeface="Wingdings" panose="05000000000000000000" pitchFamily="2" charset="2"/>
              <a:buChar char="ü"/>
            </a:pPr>
            <a:endParaRPr lang="nl-NL" sz="2400" dirty="0"/>
          </a:p>
          <a:p>
            <a:pPr>
              <a:buFont typeface="Wingdings" panose="05000000000000000000" pitchFamily="2" charset="2"/>
              <a:buChar char="ü"/>
            </a:pPr>
            <a:endParaRPr lang="nl-NL" sz="2400" dirty="0" smtClean="0"/>
          </a:p>
          <a:p>
            <a:pPr>
              <a:buFont typeface="Wingdings" panose="05000000000000000000" pitchFamily="2" charset="2"/>
              <a:buChar char="ü"/>
            </a:pPr>
            <a:endParaRPr lang="nl-NL" sz="2400" dirty="0"/>
          </a:p>
          <a:p>
            <a:pPr>
              <a:buFont typeface="Wingdings" panose="05000000000000000000" pitchFamily="2" charset="2"/>
              <a:buChar char="ü"/>
            </a:pPr>
            <a:r>
              <a:rPr lang="nl-NL" sz="2400" dirty="0" smtClean="0"/>
              <a:t>Changes over time/development/</a:t>
            </a:r>
            <a:r>
              <a:rPr lang="nl-NL" sz="2400" dirty="0" err="1" smtClean="0"/>
              <a:t>age</a:t>
            </a:r>
            <a:endParaRPr lang="nl-NL" sz="2400" dirty="0" smtClean="0"/>
          </a:p>
          <a:p>
            <a:pPr marL="0" indent="0">
              <a:buNone/>
            </a:pPr>
            <a:endParaRPr lang="nl-NL" sz="2400" dirty="0" smtClean="0"/>
          </a:p>
          <a:p>
            <a:pPr>
              <a:buFont typeface="Wingdings" panose="05000000000000000000" pitchFamily="2" charset="2"/>
              <a:buChar char="ü"/>
            </a:pPr>
            <a:r>
              <a:rPr lang="nl-NL" sz="2400" dirty="0" smtClean="0"/>
              <a:t>Co-</a:t>
            </a:r>
            <a:r>
              <a:rPr lang="nl-NL" sz="2400" dirty="0" err="1" smtClean="0"/>
              <a:t>morbidity</a:t>
            </a:r>
            <a:r>
              <a:rPr lang="nl-NL" sz="2400" dirty="0" smtClean="0"/>
              <a:t>; </a:t>
            </a:r>
            <a:r>
              <a:rPr lang="nl-NL" sz="2400" dirty="0" err="1" smtClean="0"/>
              <a:t>along</a:t>
            </a:r>
            <a:r>
              <a:rPr lang="nl-NL" sz="2400" dirty="0" smtClean="0"/>
              <a:t> </a:t>
            </a:r>
            <a:r>
              <a:rPr lang="nl-NL" sz="2400" dirty="0" err="1" smtClean="0"/>
              <a:t>with</a:t>
            </a:r>
            <a:r>
              <a:rPr lang="nl-NL" sz="2400" dirty="0" smtClean="0"/>
              <a:t> </a:t>
            </a:r>
            <a:r>
              <a:rPr lang="nl-NL" sz="2400" dirty="0" err="1" smtClean="0"/>
              <a:t>other</a:t>
            </a:r>
            <a:r>
              <a:rPr lang="nl-NL" sz="2400" dirty="0" smtClean="0"/>
              <a:t> health </a:t>
            </a:r>
            <a:r>
              <a:rPr lang="nl-NL" sz="2400" dirty="0" err="1" smtClean="0"/>
              <a:t>problems</a:t>
            </a:r>
            <a:endParaRPr lang="nl-NL" sz="2400" dirty="0" smtClean="0"/>
          </a:p>
          <a:p>
            <a:endParaRPr lang="nl-NL" sz="2400" dirty="0" smtClean="0"/>
          </a:p>
          <a:p>
            <a:endParaRPr lang="nl-NL" sz="2400" dirty="0"/>
          </a:p>
          <a:p>
            <a:endParaRPr lang="nl-NL" sz="2400" dirty="0"/>
          </a:p>
        </p:txBody>
      </p:sp>
      <p:sp>
        <p:nvSpPr>
          <p:cNvPr id="5" name="Tijdelijke aanduiding voor voettekst 4"/>
          <p:cNvSpPr>
            <a:spLocks noGrp="1"/>
          </p:cNvSpPr>
          <p:nvPr>
            <p:ph type="ftr" sz="quarter" idx="12"/>
          </p:nvPr>
        </p:nvSpPr>
        <p:spPr/>
        <p:txBody>
          <a:bodyPr/>
          <a:lstStyle/>
          <a:p>
            <a:pPr>
              <a:defRPr/>
            </a:pPr>
            <a:r>
              <a:rPr lang="nl-NL" altLang="nl-NL" smtClean="0">
                <a:solidFill>
                  <a:srgbClr val="FFFFFF"/>
                </a:solidFill>
              </a:rPr>
              <a:t>Prague &amp; Brussels 2015</a:t>
            </a:r>
            <a:endParaRPr lang="nl-NL" altLang="nl-NL">
              <a:solidFill>
                <a:srgbClr val="FFFFFF"/>
              </a:solidFill>
            </a:endParaRPr>
          </a:p>
        </p:txBody>
      </p:sp>
      <p:pic>
        <p:nvPicPr>
          <p:cNvPr id="7" name="Picture 3" descr="CGthal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501007"/>
            <a:ext cx="2880320" cy="18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Rechte verbindingslijn met pijl 8"/>
          <p:cNvCxnSpPr/>
          <p:nvPr/>
        </p:nvCxnSpPr>
        <p:spPr>
          <a:xfrm flipV="1">
            <a:off x="8316416" y="3717032"/>
            <a:ext cx="360040" cy="86409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flipV="1">
            <a:off x="7164288" y="4077072"/>
            <a:ext cx="1152128" cy="504056"/>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V="1">
            <a:off x="7164288" y="3717032"/>
            <a:ext cx="1512168" cy="36004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640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voettekst 5"/>
          <p:cNvSpPr>
            <a:spLocks noGrp="1"/>
          </p:cNvSpPr>
          <p:nvPr>
            <p:ph type="ftr" sz="quarter" idx="12"/>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nl-NL" altLang="nl-NL" smtClean="0">
                <a:solidFill>
                  <a:srgbClr val="FFFFFF"/>
                </a:solidFill>
                <a:latin typeface="Arial" charset="0"/>
              </a:rPr>
              <a:t>Prague &amp; Brussels 2015</a:t>
            </a:r>
            <a:endParaRPr lang="nl-NL" altLang="nl-NL" dirty="0">
              <a:solidFill>
                <a:srgbClr val="FFFFFF"/>
              </a:solidFill>
              <a:latin typeface="Arial" charset="0"/>
            </a:endParaRPr>
          </a:p>
        </p:txBody>
      </p:sp>
      <p:sp>
        <p:nvSpPr>
          <p:cNvPr id="63490" name="Rectangle 2"/>
          <p:cNvSpPr>
            <a:spLocks noGrp="1" noRot="1" noChangeArrowheads="1"/>
          </p:cNvSpPr>
          <p:nvPr>
            <p:ph type="title"/>
          </p:nvPr>
        </p:nvSpPr>
        <p:spPr/>
        <p:txBody>
          <a:bodyPr/>
          <a:lstStyle/>
          <a:p>
            <a:pPr eaLnBrk="1" hangingPunct="1">
              <a:defRPr/>
            </a:pPr>
            <a:r>
              <a:rPr lang="nl-NL" altLang="nl-NL" sz="3200" dirty="0" smtClean="0"/>
              <a:t>How  </a:t>
            </a:r>
            <a:r>
              <a:rPr lang="nl-NL" altLang="nl-NL" sz="3200" dirty="0" err="1" smtClean="0"/>
              <a:t>about</a:t>
            </a:r>
            <a:r>
              <a:rPr lang="nl-NL" altLang="nl-NL" sz="3200" dirty="0" smtClean="0"/>
              <a:t> </a:t>
            </a:r>
            <a:r>
              <a:rPr lang="nl-NL" altLang="nl-NL" sz="3200" dirty="0" err="1" smtClean="0"/>
              <a:t>age</a:t>
            </a:r>
            <a:r>
              <a:rPr lang="nl-NL" altLang="nl-NL" sz="3200" dirty="0" smtClean="0"/>
              <a:t> </a:t>
            </a:r>
            <a:r>
              <a:rPr lang="nl-NL" altLang="nl-NL" sz="3200" dirty="0" err="1" smtClean="0"/>
              <a:t>and</a:t>
            </a:r>
            <a:r>
              <a:rPr lang="nl-NL" altLang="nl-NL" sz="3200" dirty="0" smtClean="0"/>
              <a:t> co-</a:t>
            </a:r>
            <a:r>
              <a:rPr lang="nl-NL" altLang="nl-NL" sz="3200" dirty="0" err="1" smtClean="0"/>
              <a:t>morbidity</a:t>
            </a:r>
            <a:r>
              <a:rPr lang="nl-NL" altLang="nl-NL" sz="3200" dirty="0" smtClean="0"/>
              <a:t> ?</a:t>
            </a:r>
          </a:p>
        </p:txBody>
      </p:sp>
      <p:sp>
        <p:nvSpPr>
          <p:cNvPr id="63491" name="Rectangle 3"/>
          <p:cNvSpPr>
            <a:spLocks noGrp="1" noChangeArrowheads="1"/>
          </p:cNvSpPr>
          <p:nvPr>
            <p:ph type="body" idx="1"/>
          </p:nvPr>
        </p:nvSpPr>
        <p:spPr>
          <a:xfrm flipV="1">
            <a:off x="457200" y="6126163"/>
            <a:ext cx="8229600" cy="111125"/>
          </a:xfrm>
        </p:spPr>
        <p:txBody>
          <a:bodyPr/>
          <a:lstStyle/>
          <a:p>
            <a:pPr eaLnBrk="1" hangingPunct="1">
              <a:lnSpc>
                <a:spcPct val="80000"/>
              </a:lnSpc>
              <a:defRPr/>
            </a:pPr>
            <a:endParaRPr lang="nl-NL" altLang="nl-NL" sz="800" smtClean="0"/>
          </a:p>
        </p:txBody>
      </p:sp>
      <p:graphicFrame>
        <p:nvGraphicFramePr>
          <p:cNvPr id="64762" name="Group 1274"/>
          <p:cNvGraphicFramePr>
            <a:graphicFrameLocks noGrp="1"/>
          </p:cNvGraphicFramePr>
          <p:nvPr>
            <p:extLst>
              <p:ext uri="{D42A27DB-BD31-4B8C-83A1-F6EECF244321}">
                <p14:modId xmlns:p14="http://schemas.microsoft.com/office/powerpoint/2010/main" val="1753529822"/>
              </p:ext>
            </p:extLst>
          </p:nvPr>
        </p:nvGraphicFramePr>
        <p:xfrm>
          <a:off x="-68263" y="1339850"/>
          <a:ext cx="9320783" cy="3933960"/>
        </p:xfrm>
        <a:graphic>
          <a:graphicData uri="http://schemas.openxmlformats.org/drawingml/2006/table">
            <a:tbl>
              <a:tblPr/>
              <a:tblGrid>
                <a:gridCol w="450851"/>
                <a:gridCol w="1163637"/>
                <a:gridCol w="1154113"/>
                <a:gridCol w="454025"/>
                <a:gridCol w="425450"/>
                <a:gridCol w="395287"/>
                <a:gridCol w="531813"/>
                <a:gridCol w="371475"/>
                <a:gridCol w="388937"/>
                <a:gridCol w="422275"/>
                <a:gridCol w="657225"/>
                <a:gridCol w="446088"/>
                <a:gridCol w="530225"/>
                <a:gridCol w="557212"/>
                <a:gridCol w="566738"/>
                <a:gridCol w="344487"/>
                <a:gridCol w="460945"/>
              </a:tblGrid>
              <a:tr h="4571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age</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diagnosis</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acuity</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Fld</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SIP</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M0</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VIQ</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ear</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Lat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Rec</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ear</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DTVP2</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FC  FB</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Vis</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Mry</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Spa</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Ori</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Speed</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up</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Attent</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 O P</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Ps</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So</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Pho</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LM</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1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♂95</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ROP/PVLI(</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lFr</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0,25 </a:t>
                      </a:r>
                      <a:r>
                        <a:rPr kumimoji="0" lang="nl-NL" altLang="nl-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0,7</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93/80</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10    </a:t>
                      </a:r>
                      <a:r>
                        <a:rPr kumimoji="0" lang="nl-NL" altLang="nl-NL" sz="1200" b="0" i="0" u="none" strike="noStrike" cap="none" normalizeH="0" baseline="0" dirty="0" smtClean="0">
                          <a:ln>
                            <a:noFill/>
                          </a:ln>
                          <a:solidFill>
                            <a:schemeClr val="bg1">
                              <a:lumMod val="40000"/>
                              <a:lumOff val="60000"/>
                            </a:schemeClr>
                          </a:solidFill>
                          <a:effectLst/>
                          <a:latin typeface="Times New Roman" pitchFamily="18" charset="0"/>
                          <a:cs typeface="Times New Roman" pitchFamily="18" charset="0"/>
                        </a:rPr>
                        <a:t>7</a:t>
                      </a:r>
                      <a:endParaRPr kumimoji="0" lang="nl-NL" altLang="nl-NL" sz="1800" b="0" i="0" u="none" strike="noStrike" cap="none" normalizeH="0" baseline="0" dirty="0" smtClean="0">
                        <a:ln>
                          <a:noFill/>
                        </a:ln>
                        <a:solidFill>
                          <a:schemeClr val="bg1">
                            <a:lumMod val="40000"/>
                            <a:lumOff val="60000"/>
                          </a:schemeClr>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±RF7</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r>
              <a:tr h="640028">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♂98</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ROP+</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hydroc</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0,08</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98</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bg1">
                              <a:lumMod val="40000"/>
                              <a:lumOff val="60000"/>
                            </a:schemeClr>
                          </a:solidFill>
                          <a:effectLst/>
                          <a:latin typeface="Times New Roman" pitchFamily="18" charset="0"/>
                          <a:cs typeface="Times New Roman" pitchFamily="18" charset="0"/>
                        </a:rPr>
                        <a:t>6 </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11</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VPOR</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bg1">
                              <a:lumMod val="40000"/>
                              <a:lumOff val="60000"/>
                            </a:schemeClr>
                          </a:solidFill>
                          <a:effectLst/>
                          <a:latin typeface="Times New Roman" pitchFamily="18" charset="0"/>
                          <a:cs typeface="Times New Roman" pitchFamily="18" charset="0"/>
                        </a:rPr>
                        <a:t>11of 30</a:t>
                      </a:r>
                      <a:endParaRPr kumimoji="0" lang="nl-NL" altLang="nl-NL" sz="1800" b="0" i="0" u="none" strike="noStrike" cap="none" normalizeH="0" baseline="0" dirty="0" smtClean="0">
                        <a:ln>
                          <a:noFill/>
                        </a:ln>
                        <a:solidFill>
                          <a:schemeClr val="bg1">
                            <a:lumMod val="40000"/>
                            <a:lumOff val="60000"/>
                          </a:schemeClr>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1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♀98</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braintss</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ci</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&lt;0,1 </a:t>
                      </a:r>
                      <a:r>
                        <a:rPr kumimoji="0" lang="nl-NL" alt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0.6</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110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8      8</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1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♂99</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asphyxia</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0,6A 0,4 L</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nl-NL" altLang="nl-NL" sz="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82</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9      7</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r>
              <a:tr h="27461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♂00</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Hydroc</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3x</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92</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+(7) 7</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1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car arr/PrOc/CP</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0.25</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↓HF</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79</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7     8</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9, 8</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±RF6</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-dp</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r>
              <a:tr h="27461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ROP/</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prem</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0,6A/0,4L/0,2N</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R↓</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101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11   13</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r>
              <a:tr h="4571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ROP </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prem</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4)</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0,1 </a:t>
                      </a:r>
                      <a:r>
                        <a:rPr kumimoji="0" lang="nl-NL" alt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0.5A 0.25L</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103</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10   11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16">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♂03</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Catar/metabl</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0,2L/0,25A</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88</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11   11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nl-NL"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-dp</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r>
              <a:tr h="4571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♀05</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Heamorr</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hypoglycem</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0,25/0,2</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L +</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itchFamily="34" charset="0"/>
                        </a:rPr>
                        <a:t>10 10</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-dp</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40000"/>
                        <a:lumOff val="60000"/>
                      </a:schemeClr>
                    </a:solidFill>
                  </a:tcPr>
                </a:tc>
              </a:tr>
            </a:tbl>
          </a:graphicData>
        </a:graphic>
      </p:graphicFrame>
      <p:sp>
        <p:nvSpPr>
          <p:cNvPr id="14560" name="Rectangle 1264"/>
          <p:cNvSpPr>
            <a:spLocks noChangeArrowheads="1"/>
          </p:cNvSpPr>
          <p:nvPr/>
        </p:nvSpPr>
        <p:spPr bwMode="auto">
          <a:xfrm>
            <a:off x="-68263" y="551656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fontAlgn="base" hangingPunct="1">
              <a:spcBef>
                <a:spcPct val="0"/>
              </a:spcBef>
              <a:spcAft>
                <a:spcPct val="0"/>
              </a:spcAft>
            </a:pPr>
            <a:endParaRPr lang="nl-NL" altLang="nl-NL" smtClean="0">
              <a:solidFill>
                <a:srgbClr val="FFFFFF"/>
              </a:solidFill>
              <a:latin typeface="Arial" charset="0"/>
            </a:endParaRPr>
          </a:p>
        </p:txBody>
      </p:sp>
    </p:spTree>
    <p:extLst>
      <p:ext uri="{BB962C8B-B14F-4D97-AF65-F5344CB8AC3E}">
        <p14:creationId xmlns:p14="http://schemas.microsoft.com/office/powerpoint/2010/main" val="1511751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nl-NL" sz="2000" dirty="0" smtClean="0"/>
              <a:t>In </a:t>
            </a:r>
            <a:r>
              <a:rPr lang="nl-NL" sz="2000" dirty="0" err="1" smtClean="0"/>
              <a:t>our</a:t>
            </a:r>
            <a:r>
              <a:rPr lang="nl-NL" sz="2000" dirty="0" smtClean="0"/>
              <a:t> </a:t>
            </a:r>
            <a:r>
              <a:rPr lang="nl-NL" sz="2000" dirty="0" err="1" smtClean="0"/>
              <a:t>rehabilitation</a:t>
            </a:r>
            <a:r>
              <a:rPr lang="nl-NL" sz="2000" dirty="0" smtClean="0"/>
              <a:t> </a:t>
            </a:r>
            <a:r>
              <a:rPr lang="nl-NL" sz="2000" dirty="0" err="1" smtClean="0"/>
              <a:t>practice</a:t>
            </a:r>
            <a:r>
              <a:rPr lang="nl-NL" sz="2000" dirty="0" smtClean="0"/>
              <a:t> (a </a:t>
            </a:r>
            <a:r>
              <a:rPr lang="nl-NL" sz="2000" dirty="0" err="1" smtClean="0"/>
              <a:t>selected</a:t>
            </a:r>
            <a:r>
              <a:rPr lang="nl-NL" sz="2000" dirty="0" smtClean="0"/>
              <a:t> </a:t>
            </a:r>
            <a:r>
              <a:rPr lang="nl-NL" sz="2000" dirty="0" err="1" smtClean="0"/>
              <a:t>group</a:t>
            </a:r>
            <a:r>
              <a:rPr lang="nl-NL" sz="2000" dirty="0" smtClean="0"/>
              <a:t>)</a:t>
            </a:r>
            <a:endParaRPr lang="nl-NL" sz="2000" dirty="0"/>
          </a:p>
        </p:txBody>
      </p:sp>
      <p:sp>
        <p:nvSpPr>
          <p:cNvPr id="3" name="Tijdelijke aanduiding voor inhoud 2"/>
          <p:cNvSpPr>
            <a:spLocks noGrp="1"/>
          </p:cNvSpPr>
          <p:nvPr>
            <p:ph idx="1"/>
          </p:nvPr>
        </p:nvSpPr>
        <p:spPr>
          <a:xfrm>
            <a:off x="457200" y="1124744"/>
            <a:ext cx="8229600" cy="5001419"/>
          </a:xfrm>
        </p:spPr>
        <p:txBody>
          <a:bodyPr/>
          <a:lstStyle/>
          <a:p>
            <a:r>
              <a:rPr lang="en-GB" sz="1800" dirty="0" smtClean="0"/>
              <a:t>About 40% of the children keeps the diagnosis CVI getting older (hydrocephalus!)</a:t>
            </a:r>
          </a:p>
          <a:p>
            <a:endParaRPr lang="en-GB" sz="1800" dirty="0" smtClean="0"/>
          </a:p>
          <a:p>
            <a:r>
              <a:rPr lang="en-GB" sz="1800" dirty="0" smtClean="0"/>
              <a:t>About 60% of the children (in our region!) shows more severe other functional problems (dyspraxia, dyslexia, severe coordination problems, ADHD) over time.</a:t>
            </a:r>
          </a:p>
          <a:p>
            <a:pPr marL="0" indent="0">
              <a:buNone/>
            </a:pPr>
            <a:r>
              <a:rPr lang="en-GB" sz="1800" dirty="0" smtClean="0"/>
              <a:t>    Early visual problems as a warning/marker of more to come </a:t>
            </a:r>
          </a:p>
          <a:p>
            <a:pPr marL="0" indent="0">
              <a:buNone/>
            </a:pPr>
            <a:endParaRPr lang="en-GB" sz="1800" dirty="0" smtClean="0"/>
          </a:p>
          <a:p>
            <a:r>
              <a:rPr lang="en-GB" sz="1800" dirty="0" smtClean="0"/>
              <a:t>CVI in young children has to be followed into school age – about 50% (in our region!) shifts to another kind of help service. </a:t>
            </a:r>
          </a:p>
          <a:p>
            <a:pPr>
              <a:buFont typeface="Wingdings" panose="05000000000000000000" pitchFamily="2" charset="2"/>
              <a:buChar char="Ø"/>
            </a:pPr>
            <a:r>
              <a:rPr lang="en-GB" sz="1800" dirty="0" smtClean="0"/>
              <a:t>Naming?</a:t>
            </a:r>
          </a:p>
          <a:p>
            <a:pPr>
              <a:buFont typeface="Wingdings" panose="05000000000000000000" pitchFamily="2" charset="2"/>
              <a:buChar char="Ø"/>
            </a:pPr>
            <a:r>
              <a:rPr lang="en-GB" sz="1800" dirty="0" smtClean="0"/>
              <a:t>New challenge: Multi domain disabilities with relatively intact intelligence (complex learning disabilities ≠CVI )!</a:t>
            </a:r>
          </a:p>
          <a:p>
            <a:pPr marL="0" indent="0">
              <a:buNone/>
            </a:pPr>
            <a:endParaRPr lang="en-GB" sz="2400" dirty="0" smtClean="0"/>
          </a:p>
          <a:p>
            <a:pPr marL="0" indent="0">
              <a:buNone/>
            </a:pPr>
            <a:r>
              <a:rPr lang="nl-NL" sz="2400" dirty="0" smtClean="0"/>
              <a:t> </a:t>
            </a:r>
            <a:endParaRPr lang="nl-NL" sz="2400" dirty="0"/>
          </a:p>
        </p:txBody>
      </p:sp>
      <p:sp>
        <p:nvSpPr>
          <p:cNvPr id="5" name="Tijdelijke aanduiding voor voettekst 4"/>
          <p:cNvSpPr>
            <a:spLocks noGrp="1"/>
          </p:cNvSpPr>
          <p:nvPr>
            <p:ph type="ftr" sz="quarter" idx="12"/>
          </p:nvPr>
        </p:nvSpPr>
        <p:spPr/>
        <p:txBody>
          <a:body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1578932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834880" cy="3514402"/>
          </a:xfrm>
        </p:spPr>
        <p:txBody>
          <a:bodyPr>
            <a:normAutofit/>
          </a:bodyPr>
          <a:lstStyle/>
          <a:p>
            <a:r>
              <a:rPr lang="nl-NL" dirty="0" smtClean="0"/>
              <a:t>Pre </a:t>
            </a:r>
            <a:r>
              <a:rPr lang="nl-NL" dirty="0" err="1" smtClean="0"/>
              <a:t>mature</a:t>
            </a:r>
            <a:r>
              <a:rPr lang="nl-NL" dirty="0" smtClean="0"/>
              <a:t> </a:t>
            </a:r>
            <a:r>
              <a:rPr lang="nl-NL" dirty="0" err="1" smtClean="0"/>
              <a:t>birth</a:t>
            </a:r>
            <a:r>
              <a:rPr lang="nl-NL" dirty="0" smtClean="0"/>
              <a:t/>
            </a:r>
            <a:br>
              <a:rPr lang="nl-NL" dirty="0" smtClean="0"/>
            </a:br>
            <a:r>
              <a:rPr lang="nl-NL" dirty="0" smtClean="0"/>
              <a:t> </a:t>
            </a:r>
            <a:r>
              <a:rPr lang="nl-NL" dirty="0" err="1" smtClean="0"/>
              <a:t>and</a:t>
            </a:r>
            <a:r>
              <a:rPr lang="nl-NL" dirty="0" smtClean="0"/>
              <a:t> </a:t>
            </a:r>
            <a:r>
              <a:rPr lang="nl-NL" dirty="0" err="1" smtClean="0"/>
              <a:t>visual</a:t>
            </a:r>
            <a:r>
              <a:rPr lang="nl-NL" dirty="0" smtClean="0"/>
              <a:t> </a:t>
            </a:r>
            <a:r>
              <a:rPr lang="nl-NL" dirty="0" err="1" smtClean="0"/>
              <a:t>impairment</a:t>
            </a:r>
            <a:endParaRPr lang="nl-NL"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graphicFrame>
        <p:nvGraphicFramePr>
          <p:cNvPr id="10" name="Tabel 9"/>
          <p:cNvGraphicFramePr>
            <a:graphicFrameLocks noGrp="1"/>
          </p:cNvGraphicFramePr>
          <p:nvPr>
            <p:extLst>
              <p:ext uri="{D42A27DB-BD31-4B8C-83A1-F6EECF244321}">
                <p14:modId xmlns:p14="http://schemas.microsoft.com/office/powerpoint/2010/main" val="229340881"/>
              </p:ext>
            </p:extLst>
          </p:nvPr>
        </p:nvGraphicFramePr>
        <p:xfrm>
          <a:off x="-1" y="4149080"/>
          <a:ext cx="9144000" cy="2270896"/>
        </p:xfrm>
        <a:graphic>
          <a:graphicData uri="http://schemas.openxmlformats.org/drawingml/2006/table">
            <a:tbl>
              <a:tblPr/>
              <a:tblGrid>
                <a:gridCol w="467545"/>
                <a:gridCol w="1123192"/>
                <a:gridCol w="1181064"/>
                <a:gridCol w="403417"/>
                <a:gridCol w="419191"/>
                <a:gridCol w="329520"/>
                <a:gridCol w="583942"/>
                <a:gridCol w="366010"/>
                <a:gridCol w="383215"/>
                <a:gridCol w="416063"/>
                <a:gridCol w="647557"/>
                <a:gridCol w="439525"/>
                <a:gridCol w="522425"/>
                <a:gridCol w="549014"/>
                <a:gridCol w="558401"/>
                <a:gridCol w="339419"/>
                <a:gridCol w="414500"/>
              </a:tblGrid>
              <a:tr h="69758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age</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diagnosis</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acuity</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Fld</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SIP</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M0</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VIQ</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ear</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Lat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Rec</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ear</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DTVP2</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FC  FB</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Vis</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Mry</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Spa</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Ori</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Speed</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up</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Attent</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 O P</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Ps</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So</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Pho</a:t>
                      </a:r>
                      <a:endParaRPr kumimoji="0" lang="nl-NL" altLang="nl-NL"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LM</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54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♂95</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ROP/PVL I (</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lFr</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0,25 </a:t>
                      </a:r>
                      <a:r>
                        <a:rPr kumimoji="0" lang="nl-NL" altLang="nl-NL"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0,7</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93/80</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10    7</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±RF7</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8544">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ROP/</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prem</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0,6A/0,4L/0,2N</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R↓</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101</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11   13</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7580">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♂02</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ROP </a:t>
                      </a:r>
                      <a:r>
                        <a:rPr kumimoji="0" lang="nl-NL" altLang="nl-NL" sz="1200" b="0" i="0" u="none" strike="noStrike" cap="none" normalizeH="0" baseline="0" dirty="0" err="1" smtClean="0">
                          <a:ln>
                            <a:noFill/>
                          </a:ln>
                          <a:solidFill>
                            <a:schemeClr val="tx1"/>
                          </a:solidFill>
                          <a:effectLst/>
                          <a:latin typeface="Times New Roman" pitchFamily="18" charset="0"/>
                          <a:cs typeface="Times New Roman" pitchFamily="18" charset="0"/>
                        </a:rPr>
                        <a:t>prem</a:t>
                      </a: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4)</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0,1 </a:t>
                      </a:r>
                      <a:r>
                        <a:rPr kumimoji="0" lang="nl-NL" altLang="nl-N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nl-NL" altLang="nl-NL"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0.5A 0.25L</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103</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10   11</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  -   -</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Verdana" pitchFamily="34" charset="0"/>
                        </a:defRPr>
                      </a:lvl1pPr>
                      <a:lvl2pPr>
                        <a:spcBef>
                          <a:spcPct val="20000"/>
                        </a:spcBef>
                        <a:buClr>
                          <a:schemeClr val="accent2"/>
                        </a:buClr>
                        <a:buSzPct val="70000"/>
                        <a:buFont typeface="Wingdings" pitchFamily="2" charset="2"/>
                        <a:defRPr sz="2400">
                          <a:solidFill>
                            <a:schemeClr val="tx1"/>
                          </a:solidFill>
                          <a:effectLst>
                            <a:outerShdw blurRad="38100" dist="38100" dir="2700000" algn="tl">
                              <a:srgbClr val="000000"/>
                            </a:outerShdw>
                          </a:effectLst>
                          <a:latin typeface="Verdana" pitchFamily="34" charset="0"/>
                        </a:defRPr>
                      </a:lvl2pPr>
                      <a:lvl3pPr>
                        <a:spcBef>
                          <a:spcPct val="20000"/>
                        </a:spcBef>
                        <a:buClr>
                          <a:schemeClr val="tx2"/>
                        </a:buClr>
                        <a:buSzPct val="70000"/>
                        <a:buFont typeface="Wingdings" pitchFamily="2" charset="2"/>
                        <a:defRPr sz="2000">
                          <a:solidFill>
                            <a:schemeClr val="tx1"/>
                          </a:solidFill>
                          <a:effectLst>
                            <a:outerShdw blurRad="38100" dist="38100" dir="2700000" algn="tl">
                              <a:srgbClr val="000000"/>
                            </a:outerShdw>
                          </a:effectLst>
                          <a:latin typeface="Verdana" pitchFamily="34" charset="0"/>
                        </a:defRPr>
                      </a:lvl3pPr>
                      <a:lvl4pPr>
                        <a:spcBef>
                          <a:spcPct val="20000"/>
                        </a:spcBef>
                        <a:buClr>
                          <a:schemeClr val="accent2"/>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nl-NL" altLang="nl-NL" sz="1800" b="0" i="0" u="none" strike="noStrike" cap="none" normalizeH="0" baseline="0" dirty="0" smtClean="0">
                        <a:ln>
                          <a:noFill/>
                        </a:ln>
                        <a:solidFill>
                          <a:schemeClr val="tx1"/>
                        </a:solidFill>
                        <a:effectLst/>
                        <a:latin typeface="Arial"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001837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3"/>
            <a:ext cx="8229600" cy="2880318"/>
          </a:xfrm>
        </p:spPr>
        <p:txBody>
          <a:bodyPr/>
          <a:lstStyle/>
          <a:p>
            <a:pPr marL="0" indent="0"/>
            <a:r>
              <a:rPr lang="en-US" sz="1000" dirty="0"/>
              <a:t>High Incidence of Multi-Domain Disabilities in Very Preterm Children at Five Years of Age</a:t>
            </a:r>
            <a:br>
              <a:rPr lang="en-US" sz="1000" dirty="0"/>
            </a:br>
            <a:r>
              <a:rPr lang="en-US" sz="1000" dirty="0"/>
              <a:t>Eva S. </a:t>
            </a:r>
            <a:r>
              <a:rPr lang="en-US" sz="1000" dirty="0" err="1"/>
              <a:t>Potharst</a:t>
            </a:r>
            <a:r>
              <a:rPr lang="en-US" sz="1000" dirty="0"/>
              <a:t>, </a:t>
            </a:r>
            <a:r>
              <a:rPr lang="en-US" sz="1000" dirty="0" err="1"/>
              <a:t>MsC</a:t>
            </a:r>
            <a:r>
              <a:rPr lang="en-US" sz="1000" dirty="0"/>
              <a:t>, </a:t>
            </a:r>
            <a:r>
              <a:rPr lang="en-US" sz="1000" dirty="0" err="1"/>
              <a:t>Aleid</a:t>
            </a:r>
            <a:r>
              <a:rPr lang="en-US" sz="1000" dirty="0"/>
              <a:t> G. van </a:t>
            </a:r>
            <a:r>
              <a:rPr lang="en-US" sz="1000" dirty="0" err="1"/>
              <a:t>Wassenaer</a:t>
            </a:r>
            <a:r>
              <a:rPr lang="en-US" sz="1000" dirty="0"/>
              <a:t>, MD, PhD, </a:t>
            </a:r>
            <a:r>
              <a:rPr lang="en-US" sz="1000" dirty="0" err="1"/>
              <a:t>Bregje</a:t>
            </a:r>
            <a:r>
              <a:rPr lang="en-US" sz="1000" dirty="0"/>
              <a:t> A. </a:t>
            </a:r>
            <a:r>
              <a:rPr lang="en-US" sz="1000" dirty="0" err="1"/>
              <a:t>Houtzager</a:t>
            </a:r>
            <a:r>
              <a:rPr lang="en-US" sz="1000" dirty="0"/>
              <a:t>, PhD, </a:t>
            </a:r>
            <a:r>
              <a:rPr lang="en-US" sz="1000" dirty="0" err="1"/>
              <a:t>Janeline</a:t>
            </a:r>
            <a:r>
              <a:rPr lang="en-US" sz="1000" dirty="0"/>
              <a:t> W. P. van Hus, BHS,</a:t>
            </a:r>
            <a:br>
              <a:rPr lang="en-US" sz="1000" dirty="0"/>
            </a:br>
            <a:r>
              <a:rPr lang="en-US" sz="1000" dirty="0"/>
              <a:t>Bob F. Last, PhD, and Joke H. </a:t>
            </a:r>
            <a:r>
              <a:rPr lang="en-US" sz="1000" dirty="0" err="1"/>
              <a:t>Kok</a:t>
            </a:r>
            <a:r>
              <a:rPr lang="en-US" sz="1000" dirty="0"/>
              <a:t>, MD, PhD</a:t>
            </a:r>
            <a:br>
              <a:rPr lang="en-US" sz="1000" dirty="0"/>
            </a:br>
            <a:r>
              <a:rPr lang="en-US" sz="1000" b="0" dirty="0"/>
              <a:t>Objectives To describe the prevalence and co-occurrence of disabilities and their association with parental education</a:t>
            </a:r>
            <a:br>
              <a:rPr lang="en-US" sz="1000" b="0" dirty="0"/>
            </a:br>
            <a:r>
              <a:rPr lang="en-US" sz="1000" b="0" dirty="0"/>
              <a:t>in preterm children and term control subjects.</a:t>
            </a:r>
            <a:br>
              <a:rPr lang="en-US" sz="1000" b="0" dirty="0"/>
            </a:br>
            <a:r>
              <a:rPr lang="en-US" sz="1000" b="0" dirty="0"/>
              <a:t>Study design In a prospective study, preterm children (n = 104), born at &lt;30 weeks’ gestation or birth weight</a:t>
            </a:r>
            <a:br>
              <a:rPr lang="en-US" sz="1000" b="0" dirty="0"/>
            </a:br>
            <a:r>
              <a:rPr lang="en-US" sz="1000" b="0" dirty="0"/>
              <a:t>&lt;1000 g, and term children (n = 95) were assessed at corrected age 5 with an intelligence quotient (IQ) test,</a:t>
            </a:r>
            <a:br>
              <a:rPr lang="en-US" sz="1000" b="0" dirty="0"/>
            </a:br>
            <a:r>
              <a:rPr lang="en-US" sz="1000" b="0" dirty="0"/>
              <a:t>behavior questionnaires for parents and teachers, and motor and neurologic tests. A disability was defined</a:t>
            </a:r>
            <a:br>
              <a:rPr lang="en-US" sz="1000" b="0" dirty="0"/>
            </a:br>
            <a:r>
              <a:rPr lang="en-US" sz="1000" b="0" dirty="0"/>
              <a:t>as results in the mild abnormal range of each test or below. Associations of outcomes with parental education</a:t>
            </a:r>
            <a:br>
              <a:rPr lang="en-US" sz="1000" b="0" dirty="0"/>
            </a:br>
            <a:r>
              <a:rPr lang="en-US" sz="1000" b="0" dirty="0"/>
              <a:t>were studied.</a:t>
            </a:r>
            <a:br>
              <a:rPr lang="en-US" sz="1000" b="0" dirty="0"/>
            </a:br>
            <a:r>
              <a:rPr lang="en-US" sz="1000" b="0" dirty="0"/>
              <a:t>Results Of the preterm children, 75% had at least one disability and 50% more than one, compared with</a:t>
            </a:r>
            <a:br>
              <a:rPr lang="en-US" sz="1000" b="0" dirty="0"/>
            </a:br>
            <a:r>
              <a:rPr lang="en-US" sz="1000" b="0" dirty="0"/>
              <a:t>27% and 8%, respectively, of term control subjects (P &lt; .01). The preterm-term difference in full scale IQ</a:t>
            </a:r>
            <a:br>
              <a:rPr lang="en-US" sz="1000" b="0" dirty="0"/>
            </a:br>
            <a:r>
              <a:rPr lang="en-US" sz="1000" b="0" dirty="0"/>
              <a:t>increased from 5 IQ points if parental education was high to 14 IQ points if it was low, favoring the term</a:t>
            </a:r>
            <a:br>
              <a:rPr lang="en-US" sz="1000" b="0" dirty="0"/>
            </a:br>
            <a:r>
              <a:rPr lang="en-US" sz="1000" b="0" dirty="0"/>
              <a:t>children in both groups. A similar pattern was found for behavior, but not for motor and neurologic outcome.</a:t>
            </a:r>
            <a:br>
              <a:rPr lang="en-US" sz="1000" b="0" dirty="0"/>
            </a:br>
            <a:r>
              <a:rPr lang="en-US" sz="1000" b="0" dirty="0"/>
              <a:t>Conclusions Disabilities occur frequently after very preterm birth and tend to aggregate. Neurologic and</a:t>
            </a:r>
            <a:br>
              <a:rPr lang="en-US" sz="1000" b="0" dirty="0"/>
            </a:br>
            <a:r>
              <a:rPr lang="en-US" sz="1000" b="0" dirty="0"/>
              <a:t>motor outcomes are mostly influenced by biologic risk, and social risks contribute to cognitive and behavioral</a:t>
            </a:r>
            <a:br>
              <a:rPr lang="en-US" sz="1000" b="0" dirty="0"/>
            </a:br>
            <a:r>
              <a:rPr lang="en-US" sz="1000" b="0" dirty="0"/>
              <a:t>outcome. (J </a:t>
            </a:r>
            <a:r>
              <a:rPr lang="en-US" sz="1000" b="0" dirty="0" err="1"/>
              <a:t>Pediatr</a:t>
            </a:r>
            <a:r>
              <a:rPr lang="en-US" sz="1000" b="0" dirty="0"/>
              <a:t> 2011;159:79-85</a:t>
            </a:r>
            <a:r>
              <a:rPr lang="en-US" sz="1000" b="0" dirty="0" smtClean="0"/>
              <a:t>).</a:t>
            </a:r>
            <a:endParaRPr lang="nl-NL" sz="1000" b="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3968" y="2924944"/>
            <a:ext cx="4578493" cy="233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26262"/>
            <a:ext cx="3866009"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rot="10800000" flipV="1">
            <a:off x="4139952" y="3420145"/>
            <a:ext cx="5004048" cy="261610"/>
          </a:xfrm>
          <a:prstGeom prst="rect">
            <a:avLst/>
          </a:prstGeom>
          <a:noFill/>
        </p:spPr>
        <p:txBody>
          <a:bodyPr wrap="square" rtlCol="0">
            <a:spAutoFit/>
          </a:bodyPr>
          <a:lstStyle/>
          <a:p>
            <a:endParaRPr lang="nl-NL" sz="1100" dirty="0">
              <a:solidFill>
                <a:srgbClr val="FFFFFF"/>
              </a:solidFill>
            </a:endParaRPr>
          </a:p>
        </p:txBody>
      </p:sp>
    </p:spTree>
    <p:extLst>
      <p:ext uri="{BB962C8B-B14F-4D97-AF65-F5344CB8AC3E}">
        <p14:creationId xmlns:p14="http://schemas.microsoft.com/office/powerpoint/2010/main" val="338682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en-US" sz="1100" dirty="0" smtClean="0"/>
              <a:t>A functional </a:t>
            </a:r>
            <a:r>
              <a:rPr lang="en-US" sz="1100" dirty="0"/>
              <a:t>approach to cerebral visual impairments in very </a:t>
            </a:r>
            <a:r>
              <a:rPr lang="nl-NL" sz="1100" dirty="0" err="1"/>
              <a:t>preterm</a:t>
            </a:r>
            <a:r>
              <a:rPr lang="nl-NL" sz="1100" dirty="0"/>
              <a:t>/</a:t>
            </a:r>
            <a:r>
              <a:rPr lang="nl-NL" sz="1100" dirty="0" err="1"/>
              <a:t>very</a:t>
            </a:r>
            <a:r>
              <a:rPr lang="nl-NL" sz="1100" dirty="0"/>
              <a:t>-low-</a:t>
            </a:r>
            <a:r>
              <a:rPr lang="nl-NL" sz="1100" dirty="0" err="1"/>
              <a:t>birth</a:t>
            </a:r>
            <a:r>
              <a:rPr lang="nl-NL" sz="1100" dirty="0"/>
              <a:t>-</a:t>
            </a:r>
            <a:r>
              <a:rPr lang="nl-NL" sz="1100" dirty="0" err="1"/>
              <a:t>weight</a:t>
            </a:r>
            <a:r>
              <a:rPr lang="nl-NL" sz="1100" dirty="0"/>
              <a:t> </a:t>
            </a:r>
            <a:r>
              <a:rPr lang="nl-NL" sz="1100" dirty="0" err="1"/>
              <a:t>children</a:t>
            </a:r>
            <a:r>
              <a:rPr lang="nl-NL" sz="1100" dirty="0"/>
              <a:t/>
            </a:r>
            <a:br>
              <a:rPr lang="nl-NL" sz="1100" dirty="0"/>
            </a:br>
            <a:r>
              <a:rPr lang="nl-NL" sz="1100" dirty="0"/>
              <a:t>Christiaan J.A. Geldof1,2, </a:t>
            </a:r>
            <a:r>
              <a:rPr lang="nl-NL" sz="1100" dirty="0" err="1"/>
              <a:t>Aleid</a:t>
            </a:r>
            <a:r>
              <a:rPr lang="nl-NL" sz="1100" dirty="0"/>
              <a:t> G. van Wassenaer-Leemhuis3, Marjolein Dik2, Joke H. Kok3 </a:t>
            </a:r>
            <a:r>
              <a:rPr lang="nl-NL" sz="1100" dirty="0" err="1"/>
              <a:t>and</a:t>
            </a:r>
            <a:r>
              <a:rPr lang="nl-NL" sz="1100" dirty="0"/>
              <a:t> Jaap Oosterlaan1,4</a:t>
            </a:r>
            <a:br>
              <a:rPr lang="nl-NL" sz="1100" dirty="0"/>
            </a:br>
            <a:r>
              <a:rPr lang="en-US" sz="1000" dirty="0"/>
              <a:t>Received 8 September 2014; accepted 19 January 2015; advance online publication 00 Month 2015. doi:10.1038/pr.2015.83 Copyright © 2015 International Pediatric Research Foundation, Inc.</a:t>
            </a:r>
            <a:br>
              <a:rPr lang="en-US" sz="1000" dirty="0"/>
            </a:br>
            <a:r>
              <a:rPr lang="en-US" sz="1000" dirty="0"/>
              <a:t/>
            </a:r>
            <a:br>
              <a:rPr lang="en-US" sz="1000" dirty="0"/>
            </a:br>
            <a:endParaRPr lang="nl-NL" sz="1000"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0" y="1700808"/>
            <a:ext cx="4038600" cy="425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voettekst 4"/>
          <p:cNvSpPr>
            <a:spLocks noGrp="1"/>
          </p:cNvSpPr>
          <p:nvPr>
            <p:ph type="ftr" sz="quarter" idx="12"/>
          </p:nvPr>
        </p:nvSpPr>
        <p:spPr/>
        <p:txBody>
          <a:bodyPr/>
          <a:lstStyle/>
          <a:p>
            <a:pPr>
              <a:defRPr/>
            </a:pPr>
            <a:r>
              <a:rPr lang="nl-NL" altLang="nl-NL" smtClean="0">
                <a:solidFill>
                  <a:srgbClr val="FFFFFF"/>
                </a:solidFill>
              </a:rPr>
              <a:t>Prague &amp; Brussels 2015</a:t>
            </a:r>
            <a:endParaRPr lang="nl-NL" altLang="nl-NL">
              <a:solidFill>
                <a:srgbClr val="FFFFFF"/>
              </a:solidFill>
            </a:endParaRP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1124744"/>
            <a:ext cx="4104455" cy="5472608"/>
          </a:xfrm>
          <a:prstGeom prst="rect">
            <a:avLst/>
          </a:prstGeom>
        </p:spPr>
      </p:pic>
      <p:sp>
        <p:nvSpPr>
          <p:cNvPr id="3" name="Rechthoek 2"/>
          <p:cNvSpPr/>
          <p:nvPr/>
        </p:nvSpPr>
        <p:spPr>
          <a:xfrm>
            <a:off x="539552" y="2708920"/>
            <a:ext cx="3960440" cy="3477875"/>
          </a:xfrm>
          <a:prstGeom prst="rect">
            <a:avLst/>
          </a:prstGeom>
        </p:spPr>
        <p:txBody>
          <a:bodyPr wrap="square">
            <a:spAutoFit/>
          </a:bodyPr>
          <a:lstStyle/>
          <a:p>
            <a:r>
              <a:rPr lang="nl-NL" dirty="0" smtClean="0">
                <a:solidFill>
                  <a:schemeClr val="bg1"/>
                </a:solidFill>
              </a:rPr>
              <a:t>Vaker </a:t>
            </a:r>
            <a:r>
              <a:rPr lang="nl-NL" dirty="0">
                <a:solidFill>
                  <a:schemeClr val="bg1"/>
                </a:solidFill>
              </a:rPr>
              <a:t>visueel sensorische én perceptieve </a:t>
            </a:r>
            <a:r>
              <a:rPr lang="nl-NL" dirty="0" smtClean="0">
                <a:solidFill>
                  <a:schemeClr val="bg1"/>
                </a:solidFill>
              </a:rPr>
              <a:t>stoornissen</a:t>
            </a:r>
          </a:p>
          <a:p>
            <a:endParaRPr lang="nl-NL" dirty="0">
              <a:solidFill>
                <a:schemeClr val="bg1"/>
              </a:solidFill>
            </a:endParaRPr>
          </a:p>
          <a:p>
            <a:endParaRPr lang="nl-NL" dirty="0">
              <a:solidFill>
                <a:schemeClr val="bg1"/>
              </a:solidFill>
            </a:endParaRPr>
          </a:p>
          <a:p>
            <a:endParaRPr lang="nl-NL" sz="1100" dirty="0">
              <a:solidFill>
                <a:schemeClr val="bg1"/>
              </a:solidFill>
            </a:endParaRPr>
          </a:p>
          <a:p>
            <a:r>
              <a:rPr lang="nl-NL" dirty="0">
                <a:solidFill>
                  <a:schemeClr val="bg1"/>
                </a:solidFill>
              </a:rPr>
              <a:t>Vaker stoornissen in visueel zoeken en aandacht </a:t>
            </a:r>
            <a:endParaRPr lang="nl-NL" dirty="0" smtClean="0">
              <a:solidFill>
                <a:schemeClr val="bg1"/>
              </a:solidFill>
            </a:endParaRPr>
          </a:p>
          <a:p>
            <a:endParaRPr lang="nl-NL" dirty="0">
              <a:solidFill>
                <a:schemeClr val="bg1"/>
              </a:solidFill>
            </a:endParaRPr>
          </a:p>
          <a:p>
            <a:endParaRPr lang="nl-NL" sz="1100" dirty="0">
              <a:solidFill>
                <a:schemeClr val="bg1"/>
              </a:solidFill>
            </a:endParaRPr>
          </a:p>
          <a:p>
            <a:r>
              <a:rPr lang="nl-NL" dirty="0">
                <a:solidFill>
                  <a:schemeClr val="bg1"/>
                </a:solidFill>
              </a:rPr>
              <a:t>CVI lijkt een indicator voor ontwikkelingsproblemen van ernstig vroeggeboren kinderen te zijn</a:t>
            </a:r>
          </a:p>
        </p:txBody>
      </p:sp>
    </p:spTree>
    <p:extLst>
      <p:ext uri="{BB962C8B-B14F-4D97-AF65-F5344CB8AC3E}">
        <p14:creationId xmlns:p14="http://schemas.microsoft.com/office/powerpoint/2010/main" val="138155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r>
              <a:rPr lang="nl-NL" sz="3200" dirty="0" smtClean="0"/>
              <a:t>8 </a:t>
            </a:r>
            <a:r>
              <a:rPr lang="nl-NL" sz="3200" dirty="0" err="1" smtClean="0"/>
              <a:t>year</a:t>
            </a:r>
            <a:r>
              <a:rPr lang="nl-NL" sz="3200" dirty="0" smtClean="0"/>
              <a:t> </a:t>
            </a:r>
            <a:r>
              <a:rPr lang="nl-NL" sz="3200" dirty="0" err="1" smtClean="0"/>
              <a:t>old</a:t>
            </a:r>
            <a:r>
              <a:rPr lang="nl-NL" sz="3200" dirty="0" smtClean="0"/>
              <a:t> boy (born at 27 </a:t>
            </a:r>
            <a:r>
              <a:rPr lang="nl-NL" sz="3200" dirty="0" err="1" smtClean="0"/>
              <a:t>wks</a:t>
            </a:r>
            <a:r>
              <a:rPr lang="nl-NL" sz="3200" dirty="0" smtClean="0"/>
              <a:t>)</a:t>
            </a:r>
            <a:endParaRPr lang="nl-NL" sz="3200" dirty="0"/>
          </a:p>
        </p:txBody>
      </p:sp>
      <p:sp>
        <p:nvSpPr>
          <p:cNvPr id="3" name="Tijdelijke aanduiding voor inhoud 2"/>
          <p:cNvSpPr>
            <a:spLocks noGrp="1"/>
          </p:cNvSpPr>
          <p:nvPr>
            <p:ph idx="1"/>
          </p:nvPr>
        </p:nvSpPr>
        <p:spPr/>
        <p:txBody>
          <a:bodyPr>
            <a:normAutofit fontScale="92500" lnSpcReduction="10000"/>
          </a:bodyPr>
          <a:lstStyle/>
          <a:p>
            <a:r>
              <a:rPr lang="nl-NL" sz="2600" dirty="0" err="1" smtClean="0"/>
              <a:t>Mean</a:t>
            </a:r>
            <a:r>
              <a:rPr lang="nl-NL" sz="2600" dirty="0" smtClean="0"/>
              <a:t> intelligence</a:t>
            </a:r>
          </a:p>
          <a:p>
            <a:r>
              <a:rPr lang="nl-NL" sz="2600" dirty="0" err="1" smtClean="0"/>
              <a:t>Oversensitive</a:t>
            </a:r>
            <a:r>
              <a:rPr lang="nl-NL" sz="2600" dirty="0" smtClean="0"/>
              <a:t> </a:t>
            </a:r>
            <a:r>
              <a:rPr lang="nl-NL" sz="2600" dirty="0" err="1" smtClean="0"/>
              <a:t>for</a:t>
            </a:r>
            <a:r>
              <a:rPr lang="nl-NL" sz="2600" dirty="0" smtClean="0"/>
              <a:t> light, </a:t>
            </a:r>
            <a:r>
              <a:rPr lang="nl-NL" sz="2600" dirty="0" err="1" smtClean="0"/>
              <a:t>haptic</a:t>
            </a:r>
            <a:r>
              <a:rPr lang="nl-NL" sz="2600" dirty="0" smtClean="0"/>
              <a:t> </a:t>
            </a:r>
            <a:r>
              <a:rPr lang="nl-NL" sz="2600" dirty="0" err="1" smtClean="0"/>
              <a:t>underregistration</a:t>
            </a:r>
            <a:r>
              <a:rPr lang="nl-NL" sz="2600" dirty="0" smtClean="0"/>
              <a:t>, </a:t>
            </a:r>
            <a:r>
              <a:rPr lang="nl-NL" sz="2600" dirty="0" err="1" smtClean="0"/>
              <a:t>cann’t</a:t>
            </a:r>
            <a:r>
              <a:rPr lang="nl-NL" sz="2600" dirty="0" smtClean="0"/>
              <a:t>  </a:t>
            </a:r>
            <a:r>
              <a:rPr lang="nl-NL" sz="2600" dirty="0" err="1" smtClean="0"/>
              <a:t>sit</a:t>
            </a:r>
            <a:r>
              <a:rPr lang="nl-NL" sz="2600" dirty="0" smtClean="0"/>
              <a:t> </a:t>
            </a:r>
            <a:r>
              <a:rPr lang="nl-NL" sz="2600" dirty="0" err="1" smtClean="0"/>
              <a:t>still</a:t>
            </a:r>
            <a:endParaRPr lang="nl-NL" sz="2600" dirty="0" smtClean="0"/>
          </a:p>
          <a:p>
            <a:r>
              <a:rPr lang="nl-NL" sz="2600" dirty="0" err="1" smtClean="0"/>
              <a:t>Gets</a:t>
            </a:r>
            <a:r>
              <a:rPr lang="nl-NL" sz="2600" dirty="0" smtClean="0"/>
              <a:t> </a:t>
            </a:r>
            <a:r>
              <a:rPr lang="nl-NL" sz="2600" dirty="0" err="1" smtClean="0"/>
              <a:t>too</a:t>
            </a:r>
            <a:r>
              <a:rPr lang="nl-NL" sz="2600" dirty="0" smtClean="0"/>
              <a:t> close </a:t>
            </a:r>
            <a:r>
              <a:rPr lang="nl-NL" sz="2600" dirty="0" err="1" smtClean="0"/>
              <a:t>to</a:t>
            </a:r>
            <a:r>
              <a:rPr lang="nl-NL" sz="2600" dirty="0" smtClean="0"/>
              <a:t> </a:t>
            </a:r>
            <a:r>
              <a:rPr lang="nl-NL" sz="2600" dirty="0" err="1" smtClean="0"/>
              <a:t>work</a:t>
            </a:r>
            <a:r>
              <a:rPr lang="nl-NL" sz="2600" dirty="0" smtClean="0"/>
              <a:t> </a:t>
            </a:r>
            <a:r>
              <a:rPr lang="nl-NL" sz="2600" dirty="0" err="1" smtClean="0"/>
              <a:t>for</a:t>
            </a:r>
            <a:r>
              <a:rPr lang="nl-NL" sz="2600" dirty="0" smtClean="0"/>
              <a:t> </a:t>
            </a:r>
            <a:r>
              <a:rPr lang="nl-NL" sz="2600" dirty="0" err="1" smtClean="0"/>
              <a:t>acuity</a:t>
            </a:r>
            <a:r>
              <a:rPr lang="nl-NL" sz="2600" dirty="0" smtClean="0"/>
              <a:t> 0,62 ODS, 0,4Lin 0,5 </a:t>
            </a:r>
            <a:r>
              <a:rPr lang="nl-NL" sz="2600" dirty="0" err="1" smtClean="0"/>
              <a:t>Ang</a:t>
            </a:r>
            <a:r>
              <a:rPr lang="nl-NL" sz="2600" dirty="0" smtClean="0"/>
              <a:t>, </a:t>
            </a:r>
            <a:r>
              <a:rPr lang="nl-NL" sz="2600" dirty="0" err="1" smtClean="0"/>
              <a:t>fixation</a:t>
            </a:r>
            <a:r>
              <a:rPr lang="nl-NL" sz="2600" dirty="0" smtClean="0"/>
              <a:t> </a:t>
            </a:r>
            <a:r>
              <a:rPr lang="nl-NL" sz="2600" dirty="0" err="1" smtClean="0"/>
              <a:t>problems</a:t>
            </a:r>
            <a:r>
              <a:rPr lang="nl-NL" sz="2600" dirty="0" smtClean="0"/>
              <a:t> (</a:t>
            </a:r>
            <a:r>
              <a:rPr lang="nl-NL" sz="2600" dirty="0" err="1" smtClean="0"/>
              <a:t>glasses</a:t>
            </a:r>
            <a:r>
              <a:rPr lang="nl-NL" sz="2600" dirty="0" smtClean="0"/>
              <a:t> -4) </a:t>
            </a:r>
          </a:p>
          <a:p>
            <a:r>
              <a:rPr lang="nl-NL" sz="2600" dirty="0" smtClean="0"/>
              <a:t>Attention: </a:t>
            </a:r>
            <a:r>
              <a:rPr lang="nl-NL" sz="2600" dirty="0" err="1" smtClean="0"/>
              <a:t>finds</a:t>
            </a:r>
            <a:r>
              <a:rPr lang="nl-NL" sz="2600" dirty="0" smtClean="0"/>
              <a:t> </a:t>
            </a:r>
            <a:r>
              <a:rPr lang="nl-NL" sz="2600" dirty="0" err="1" smtClean="0"/>
              <a:t>enough</a:t>
            </a:r>
            <a:r>
              <a:rPr lang="nl-NL" sz="2600" dirty="0" smtClean="0"/>
              <a:t> targets, </a:t>
            </a:r>
            <a:r>
              <a:rPr lang="nl-NL" sz="2600" dirty="0" err="1" smtClean="0"/>
              <a:t>needs</a:t>
            </a:r>
            <a:r>
              <a:rPr lang="nl-NL" sz="2600" dirty="0" smtClean="0"/>
              <a:t> more time </a:t>
            </a:r>
            <a:r>
              <a:rPr lang="nl-NL" sz="2600" dirty="0" err="1" smtClean="0"/>
              <a:t>and</a:t>
            </a:r>
            <a:r>
              <a:rPr lang="nl-NL" sz="2600" dirty="0" smtClean="0"/>
              <a:t> </a:t>
            </a:r>
            <a:r>
              <a:rPr lang="nl-NL" sz="2600" dirty="0" err="1" smtClean="0"/>
              <a:t>fingers</a:t>
            </a:r>
            <a:r>
              <a:rPr lang="nl-NL" sz="2600" dirty="0" smtClean="0"/>
              <a:t> (normscore 7), “</a:t>
            </a:r>
            <a:r>
              <a:rPr lang="nl-NL" sz="2600" dirty="0" err="1" smtClean="0"/>
              <a:t>neglect</a:t>
            </a:r>
            <a:r>
              <a:rPr lang="nl-NL" sz="2600" dirty="0" smtClean="0"/>
              <a:t>” </a:t>
            </a:r>
            <a:r>
              <a:rPr lang="nl-NL" sz="2600" dirty="0" err="1" smtClean="0"/>
              <a:t>left</a:t>
            </a:r>
            <a:r>
              <a:rPr lang="nl-NL" sz="2600" dirty="0" smtClean="0"/>
              <a:t> </a:t>
            </a:r>
            <a:r>
              <a:rPr lang="nl-NL" sz="2600" dirty="0" err="1" smtClean="0"/>
              <a:t>sided</a:t>
            </a:r>
            <a:r>
              <a:rPr lang="nl-NL" sz="2600" dirty="0" smtClean="0"/>
              <a:t> </a:t>
            </a:r>
            <a:r>
              <a:rPr lang="nl-NL" sz="2600" dirty="0" err="1" smtClean="0"/>
              <a:t>underneath</a:t>
            </a:r>
            <a:endParaRPr lang="nl-NL" sz="2600" dirty="0" smtClean="0"/>
          </a:p>
          <a:p>
            <a:r>
              <a:rPr lang="nl-NL" sz="2600" dirty="0" smtClean="0"/>
              <a:t>Visual </a:t>
            </a:r>
            <a:r>
              <a:rPr lang="nl-NL" sz="2600" dirty="0" err="1" smtClean="0"/>
              <a:t>Perception</a:t>
            </a:r>
            <a:r>
              <a:rPr lang="nl-NL" sz="2600" dirty="0" smtClean="0"/>
              <a:t>; </a:t>
            </a:r>
            <a:r>
              <a:rPr lang="nl-NL" sz="2600" dirty="0" err="1" smtClean="0"/>
              <a:t>mean</a:t>
            </a:r>
            <a:r>
              <a:rPr lang="nl-NL" sz="2600" dirty="0" smtClean="0"/>
              <a:t> scores</a:t>
            </a:r>
          </a:p>
          <a:p>
            <a:r>
              <a:rPr lang="nl-NL" sz="2600" dirty="0" smtClean="0"/>
              <a:t>VMI: </a:t>
            </a:r>
            <a:r>
              <a:rPr lang="nl-NL" sz="2600" dirty="0" err="1" smtClean="0"/>
              <a:t>Beery</a:t>
            </a:r>
            <a:r>
              <a:rPr lang="nl-NL" sz="2600" dirty="0" smtClean="0"/>
              <a:t> </a:t>
            </a:r>
            <a:r>
              <a:rPr lang="nl-NL" sz="2600" dirty="0" err="1" smtClean="0"/>
              <a:t>mean</a:t>
            </a:r>
            <a:r>
              <a:rPr lang="nl-NL" sz="2600" dirty="0" smtClean="0"/>
              <a:t> scores (on paper); action </a:t>
            </a:r>
            <a:r>
              <a:rPr lang="nl-NL" sz="2600" dirty="0" err="1" smtClean="0"/>
              <a:t>fails</a:t>
            </a:r>
            <a:r>
              <a:rPr lang="nl-NL" sz="2600" dirty="0" smtClean="0"/>
              <a:t> on right side (</a:t>
            </a:r>
            <a:r>
              <a:rPr lang="nl-NL" sz="2600" dirty="0" err="1" smtClean="0"/>
              <a:t>bumps</a:t>
            </a:r>
            <a:r>
              <a:rPr lang="nl-NL" sz="2600" dirty="0" smtClean="0"/>
              <a:t> </a:t>
            </a:r>
            <a:r>
              <a:rPr lang="nl-NL" sz="2600" dirty="0" err="1" smtClean="0"/>
              <a:t>into</a:t>
            </a:r>
            <a:r>
              <a:rPr lang="nl-NL" sz="2600" dirty="0" smtClean="0"/>
              <a:t> </a:t>
            </a:r>
            <a:r>
              <a:rPr lang="nl-NL" sz="2600" dirty="0" err="1" smtClean="0"/>
              <a:t>things</a:t>
            </a:r>
            <a:r>
              <a:rPr lang="nl-NL" sz="2600" dirty="0" smtClean="0"/>
              <a:t> at </a:t>
            </a:r>
            <a:r>
              <a:rPr lang="nl-NL" sz="2600" dirty="0" err="1" smtClean="0"/>
              <a:t>that</a:t>
            </a:r>
            <a:r>
              <a:rPr lang="nl-NL" sz="2600" dirty="0" smtClean="0"/>
              <a:t> side) </a:t>
            </a:r>
            <a:r>
              <a:rPr lang="nl-NL" sz="2600" dirty="0" err="1" smtClean="0"/>
              <a:t>also</a:t>
            </a:r>
            <a:r>
              <a:rPr lang="nl-NL" sz="2600" dirty="0" smtClean="0"/>
              <a:t> his </a:t>
            </a:r>
            <a:r>
              <a:rPr lang="nl-NL" sz="2600" dirty="0" err="1" smtClean="0"/>
              <a:t>balance</a:t>
            </a:r>
            <a:r>
              <a:rPr lang="nl-NL" sz="2600" dirty="0" smtClean="0"/>
              <a:t> is </a:t>
            </a:r>
            <a:r>
              <a:rPr lang="nl-NL" sz="2600" dirty="0" err="1" smtClean="0"/>
              <a:t>less</a:t>
            </a:r>
            <a:r>
              <a:rPr lang="nl-NL" sz="2600" dirty="0" smtClean="0"/>
              <a:t> </a:t>
            </a:r>
            <a:r>
              <a:rPr lang="nl-NL" sz="2600" dirty="0" err="1" smtClean="0"/>
              <a:t>developed</a:t>
            </a:r>
            <a:endParaRPr lang="nl-NL" sz="2600" dirty="0" smtClean="0"/>
          </a:p>
          <a:p>
            <a:endParaRPr lang="nl-NL"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Tree>
    <p:extLst>
      <p:ext uri="{BB962C8B-B14F-4D97-AF65-F5344CB8AC3E}">
        <p14:creationId xmlns:p14="http://schemas.microsoft.com/office/powerpoint/2010/main" val="3718999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nl-NL" dirty="0"/>
          </a:p>
        </p:txBody>
      </p:sp>
      <p:sp>
        <p:nvSpPr>
          <p:cNvPr id="4" name="Tijdelijke aanduiding voor voettekst 3"/>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43942"/>
            <a:ext cx="5054151" cy="364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vifs01\gebruikers$\DiMa03\Mijn documenten\Mijn afbeeldingen\DSC02023.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7504" y="188640"/>
            <a:ext cx="4464496" cy="35553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905" y="143542"/>
            <a:ext cx="4550095"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429000"/>
            <a:ext cx="435597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839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r>
            <a:br>
              <a:rPr lang="nl-NL" dirty="0" smtClean="0"/>
            </a:br>
            <a:r>
              <a:rPr lang="nl-NL" dirty="0" err="1" smtClean="0"/>
              <a:t>Work</a:t>
            </a:r>
            <a:r>
              <a:rPr lang="nl-NL" dirty="0" smtClean="0"/>
              <a:t> </a:t>
            </a:r>
            <a:r>
              <a:rPr lang="nl-NL" dirty="0" err="1" smtClean="0"/>
              <a:t>to</a:t>
            </a:r>
            <a:r>
              <a:rPr lang="nl-NL" dirty="0" smtClean="0"/>
              <a:t> </a:t>
            </a:r>
            <a:r>
              <a:rPr lang="nl-NL" dirty="0" err="1" smtClean="0"/>
              <a:t>be</a:t>
            </a:r>
            <a:r>
              <a:rPr lang="nl-NL" dirty="0" smtClean="0"/>
              <a:t> </a:t>
            </a:r>
            <a:r>
              <a:rPr lang="nl-NL" dirty="0" err="1" smtClean="0"/>
              <a:t>done</a:t>
            </a:r>
            <a:r>
              <a:rPr lang="nl-NL" dirty="0" smtClean="0"/>
              <a:t>!</a:t>
            </a:r>
            <a:br>
              <a:rPr lang="nl-NL" dirty="0" smtClean="0"/>
            </a:br>
            <a:endParaRPr lang="nl-NL" dirty="0"/>
          </a:p>
        </p:txBody>
      </p:sp>
      <p:sp>
        <p:nvSpPr>
          <p:cNvPr id="3" name="Tijdelijke aanduiding voor inhoud 2"/>
          <p:cNvSpPr>
            <a:spLocks noGrp="1"/>
          </p:cNvSpPr>
          <p:nvPr>
            <p:ph idx="1"/>
          </p:nvPr>
        </p:nvSpPr>
        <p:spPr/>
        <p:txBody>
          <a:bodyPr>
            <a:normAutofit/>
          </a:bodyPr>
          <a:lstStyle/>
          <a:p>
            <a:pPr marL="0" indent="0">
              <a:buNone/>
            </a:pPr>
            <a:r>
              <a:rPr lang="nl-NL" dirty="0" smtClean="0"/>
              <a:t>1. </a:t>
            </a:r>
            <a:r>
              <a:rPr lang="en-GB" dirty="0" err="1" smtClean="0"/>
              <a:t>Lebers</a:t>
            </a:r>
            <a:r>
              <a:rPr lang="en-GB" dirty="0" smtClean="0"/>
              <a:t> Congenital </a:t>
            </a:r>
            <a:r>
              <a:rPr lang="en-GB" dirty="0" err="1" smtClean="0"/>
              <a:t>Amaurosis</a:t>
            </a:r>
            <a:endParaRPr lang="en-GB" dirty="0" smtClean="0"/>
          </a:p>
          <a:p>
            <a:pPr marL="0" indent="0">
              <a:buNone/>
            </a:pPr>
            <a:r>
              <a:rPr lang="en-GB" dirty="0" smtClean="0"/>
              <a:t>2. Developmental setback and autism</a:t>
            </a:r>
          </a:p>
          <a:p>
            <a:pPr marL="0" indent="0">
              <a:buNone/>
            </a:pPr>
            <a:r>
              <a:rPr lang="en-GB" dirty="0" smtClean="0"/>
              <a:t>3. </a:t>
            </a:r>
            <a:r>
              <a:rPr lang="en-GB" dirty="0" err="1" smtClean="0"/>
              <a:t>Coloboma</a:t>
            </a:r>
            <a:endParaRPr lang="en-GB" dirty="0" smtClean="0"/>
          </a:p>
          <a:p>
            <a:pPr marL="0" indent="0">
              <a:buNone/>
            </a:pPr>
            <a:r>
              <a:rPr lang="en-GB" dirty="0" smtClean="0"/>
              <a:t>4. </a:t>
            </a:r>
            <a:r>
              <a:rPr lang="en-GB" dirty="0"/>
              <a:t>CVI</a:t>
            </a:r>
          </a:p>
          <a:p>
            <a:pPr marL="0" indent="0">
              <a:buNone/>
            </a:pPr>
            <a:r>
              <a:rPr lang="en-GB" dirty="0" smtClean="0"/>
              <a:t>5. Prematurely born children</a:t>
            </a:r>
          </a:p>
          <a:p>
            <a:pPr marL="0" indent="0">
              <a:buNone/>
            </a:pPr>
            <a:r>
              <a:rPr lang="en-GB" dirty="0"/>
              <a:t>6</a:t>
            </a:r>
            <a:r>
              <a:rPr lang="en-GB" dirty="0" smtClean="0"/>
              <a:t>. Visual-motor system/Attention</a:t>
            </a:r>
          </a:p>
          <a:p>
            <a:pPr marL="0" indent="0">
              <a:buNone/>
            </a:pPr>
            <a:r>
              <a:rPr lang="en-GB" dirty="0" smtClean="0"/>
              <a:t>7. ?</a:t>
            </a:r>
            <a:endParaRPr lang="en-GB"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Tree>
    <p:extLst>
      <p:ext uri="{BB962C8B-B14F-4D97-AF65-F5344CB8AC3E}">
        <p14:creationId xmlns:p14="http://schemas.microsoft.com/office/powerpoint/2010/main" val="10866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7" name="Tijdelijke aanduiding voor inhoud 6"/>
          <p:cNvSpPr>
            <a:spLocks noGrp="1"/>
          </p:cNvSpPr>
          <p:nvPr>
            <p:ph sz="half" idx="2"/>
          </p:nvPr>
        </p:nvSpPr>
        <p:spPr>
          <a:xfrm>
            <a:off x="6012160" y="548680"/>
            <a:ext cx="2674640" cy="30963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8" name="Rechthoek 7"/>
          <p:cNvSpPr/>
          <p:nvPr/>
        </p:nvSpPr>
        <p:spPr>
          <a:xfrm>
            <a:off x="5076056" y="548680"/>
            <a:ext cx="1008112" cy="30963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61048"/>
            <a:ext cx="360126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vorm 9"/>
          <p:cNvSpPr/>
          <p:nvPr/>
        </p:nvSpPr>
        <p:spPr>
          <a:xfrm rot="5400000">
            <a:off x="4950042" y="3987062"/>
            <a:ext cx="1440160" cy="1188132"/>
          </a:xfrm>
          <a:prstGeom prst="corner">
            <a:avLst>
              <a:gd name="adj1" fmla="val 5366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8" y="476673"/>
            <a:ext cx="424847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F:\katj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573016"/>
            <a:ext cx="4176464" cy="3284849"/>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827584" y="116632"/>
            <a:ext cx="3096344" cy="369332"/>
          </a:xfrm>
          <a:prstGeom prst="rect">
            <a:avLst/>
          </a:prstGeom>
          <a:noFill/>
        </p:spPr>
        <p:txBody>
          <a:bodyPr wrap="square" rtlCol="0">
            <a:spAutoFit/>
          </a:bodyPr>
          <a:lstStyle/>
          <a:p>
            <a:r>
              <a:rPr lang="nl-NL" dirty="0" smtClean="0">
                <a:solidFill>
                  <a:prstClr val="white"/>
                </a:solidFill>
              </a:rPr>
              <a:t>Sub test Space </a:t>
            </a:r>
            <a:r>
              <a:rPr lang="nl-NL" dirty="0" err="1" smtClean="0">
                <a:solidFill>
                  <a:prstClr val="white"/>
                </a:solidFill>
              </a:rPr>
              <a:t>ships</a:t>
            </a:r>
            <a:r>
              <a:rPr lang="nl-NL" dirty="0" smtClean="0">
                <a:solidFill>
                  <a:prstClr val="white"/>
                </a:solidFill>
              </a:rPr>
              <a:t> Tea-</a:t>
            </a:r>
            <a:r>
              <a:rPr lang="nl-NL" dirty="0" err="1" smtClean="0">
                <a:solidFill>
                  <a:prstClr val="white"/>
                </a:solidFill>
              </a:rPr>
              <a:t>Ch</a:t>
            </a:r>
            <a:endParaRPr lang="nl-NL" dirty="0" smtClean="0">
              <a:solidFill>
                <a:prstClr val="white"/>
              </a:solidFill>
            </a:endParaRPr>
          </a:p>
        </p:txBody>
      </p:sp>
      <p:sp>
        <p:nvSpPr>
          <p:cNvPr id="4" name="Tekstvak 3"/>
          <p:cNvSpPr txBox="1"/>
          <p:nvPr/>
        </p:nvSpPr>
        <p:spPr>
          <a:xfrm>
            <a:off x="683568" y="3789040"/>
            <a:ext cx="838050" cy="369332"/>
          </a:xfrm>
          <a:prstGeom prst="rect">
            <a:avLst/>
          </a:prstGeom>
          <a:noFill/>
        </p:spPr>
        <p:txBody>
          <a:bodyPr wrap="none" rtlCol="0">
            <a:spAutoFit/>
          </a:bodyPr>
          <a:lstStyle/>
          <a:p>
            <a:r>
              <a:rPr lang="nl-NL" dirty="0" smtClean="0">
                <a:solidFill>
                  <a:prstClr val="white"/>
                </a:solidFill>
              </a:rPr>
              <a:t>NEPSYI</a:t>
            </a:r>
            <a:endParaRPr lang="nl-NL" dirty="0">
              <a:solidFill>
                <a:prstClr val="white"/>
              </a:solidFill>
            </a:endParaRPr>
          </a:p>
        </p:txBody>
      </p:sp>
    </p:spTree>
    <p:extLst>
      <p:ext uri="{BB962C8B-B14F-4D97-AF65-F5344CB8AC3E}">
        <p14:creationId xmlns:p14="http://schemas.microsoft.com/office/powerpoint/2010/main" val="18650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nl-NL"/>
          </a:p>
        </p:txBody>
      </p:sp>
      <p:sp>
        <p:nvSpPr>
          <p:cNvPr id="5" name="Tijdelijke aanduiding voor voettekst 4"/>
          <p:cNvSpPr>
            <a:spLocks noGrp="1"/>
          </p:cNvSpPr>
          <p:nvPr>
            <p:ph type="ftr" sz="quarter" idx="11"/>
          </p:nvPr>
        </p:nvSpPr>
        <p:spPr/>
        <p:txBody>
          <a:bodyPr/>
          <a:lstStyle/>
          <a:p>
            <a:r>
              <a:rPr lang="nl-NL" smtClean="0"/>
              <a:t>Prague &amp; Brussels 2015</a:t>
            </a:r>
            <a:endParaRPr lang="nl-NL"/>
          </a:p>
        </p:txBody>
      </p:sp>
      <p:pic>
        <p:nvPicPr>
          <p:cNvPr id="1026" name="Picture 2" descr="\\vifs01\gebruikers$\DiMa03\My Pictures\IMG_2079.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4248472" cy="32129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vifs01\gebruikers$\DiMa03\My Pictures\IMG_2065.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356992"/>
            <a:ext cx="302433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vifs01\gebruikers$\DiMa03\My Pictures\IMG_20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1"/>
            <a:ext cx="5076056" cy="32849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fs01\gebruikers$\DiMa03\My Pictures\IMG_2088.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a:xfrm>
            <a:off x="3131840" y="3501008"/>
            <a:ext cx="3024336" cy="3315271"/>
          </a:xfrm>
          <a:prstGeom prst="rect">
            <a:avLst/>
          </a:prstGeom>
        </p:spPr>
      </p:pic>
      <p:pic>
        <p:nvPicPr>
          <p:cNvPr id="10" name="Picture 3" descr="\\vifs01\gebruikers$\DiMa03\My Pictures\IMG_2090.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724128" y="3284985"/>
            <a:ext cx="4041775"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88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Ataxia</a:t>
            </a:r>
            <a:r>
              <a:rPr lang="nl-NL" dirty="0" smtClean="0"/>
              <a:t> &amp; </a:t>
            </a:r>
            <a:r>
              <a:rPr lang="nl-NL" dirty="0" err="1" smtClean="0"/>
              <a:t>eye</a:t>
            </a:r>
            <a:r>
              <a:rPr lang="nl-NL" dirty="0" smtClean="0"/>
              <a:t> </a:t>
            </a:r>
            <a:r>
              <a:rPr lang="nl-NL" dirty="0" err="1" smtClean="0"/>
              <a:t>movements</a:t>
            </a:r>
            <a:endParaRPr lang="nl-NL" dirty="0"/>
          </a:p>
        </p:txBody>
      </p:sp>
      <p:sp>
        <p:nvSpPr>
          <p:cNvPr id="6" name="Tijdelijke aanduiding voor voettekst 5"/>
          <p:cNvSpPr>
            <a:spLocks noGrp="1"/>
          </p:cNvSpPr>
          <p:nvPr>
            <p:ph type="ftr" sz="quarter" idx="12"/>
          </p:nvPr>
        </p:nvSpPr>
        <p:spPr/>
        <p:txBody>
          <a:bodyPr/>
          <a:lstStyle/>
          <a:p>
            <a:pPr>
              <a:defRPr/>
            </a:pPr>
            <a:r>
              <a:rPr lang="nl-NL" altLang="nl-NL" smtClean="0">
                <a:solidFill>
                  <a:srgbClr val="FFFFFF"/>
                </a:solidFill>
              </a:rPr>
              <a:t>Prague &amp; Brussels 2015</a:t>
            </a:r>
            <a:endParaRPr lang="nl-NL" altLang="nl-NL">
              <a:solidFill>
                <a:srgbClr val="FFFFFF"/>
              </a:solidFill>
            </a:endParaRPr>
          </a:p>
        </p:txBody>
      </p:sp>
      <p:pic>
        <p:nvPicPr>
          <p:cNvPr id="10" name="Picture 10" descr="DSCF343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348706"/>
            <a:ext cx="4038600" cy="3028950"/>
          </a:xfrm>
        </p:spPr>
      </p:pic>
      <p:sp>
        <p:nvSpPr>
          <p:cNvPr id="3" name="Tijdelijke aanduiding voor inhoud 2"/>
          <p:cNvSpPr>
            <a:spLocks noGrp="1"/>
          </p:cNvSpPr>
          <p:nvPr>
            <p:ph sz="half" idx="2"/>
          </p:nvPr>
        </p:nvSpPr>
        <p:spPr/>
        <p:txBody>
          <a:bodyPr/>
          <a:lstStyle/>
          <a:p>
            <a:endParaRPr lang="nl-NL"/>
          </a:p>
        </p:txBody>
      </p:sp>
    </p:spTree>
    <p:extLst>
      <p:ext uri="{BB962C8B-B14F-4D97-AF65-F5344CB8AC3E}">
        <p14:creationId xmlns:p14="http://schemas.microsoft.com/office/powerpoint/2010/main" val="378035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Visual- motor </a:t>
            </a:r>
            <a:r>
              <a:rPr lang="nl-NL" dirty="0" err="1" smtClean="0"/>
              <a:t>integration</a:t>
            </a:r>
            <a:endParaRPr lang="nl-NL" dirty="0"/>
          </a:p>
        </p:txBody>
      </p:sp>
      <p:sp>
        <p:nvSpPr>
          <p:cNvPr id="3" name="Tijdelijke aanduiding voor inhoud 2"/>
          <p:cNvSpPr>
            <a:spLocks noGrp="1"/>
          </p:cNvSpPr>
          <p:nvPr>
            <p:ph sz="half" idx="1"/>
          </p:nvPr>
        </p:nvSpPr>
        <p:spPr/>
        <p:txBody>
          <a:bodyPr/>
          <a:lstStyle/>
          <a:p>
            <a:r>
              <a:rPr lang="nl-NL" dirty="0" smtClean="0"/>
              <a:t>Eye-hand </a:t>
            </a:r>
            <a:r>
              <a:rPr lang="nl-NL" dirty="0" err="1" smtClean="0"/>
              <a:t>and</a:t>
            </a:r>
            <a:r>
              <a:rPr lang="nl-NL" dirty="0" smtClean="0"/>
              <a:t> </a:t>
            </a:r>
            <a:r>
              <a:rPr lang="nl-NL" dirty="0" err="1" smtClean="0"/>
              <a:t>eye</a:t>
            </a:r>
            <a:r>
              <a:rPr lang="nl-NL" dirty="0" smtClean="0"/>
              <a:t> –</a:t>
            </a:r>
            <a:r>
              <a:rPr lang="nl-NL" dirty="0" err="1" smtClean="0"/>
              <a:t>foot</a:t>
            </a:r>
            <a:r>
              <a:rPr lang="nl-NL" dirty="0" smtClean="0"/>
              <a:t> </a:t>
            </a:r>
            <a:r>
              <a:rPr lang="nl-NL" dirty="0" err="1" smtClean="0"/>
              <a:t>coordination</a:t>
            </a:r>
            <a:endParaRPr lang="nl-NL" dirty="0" smtClean="0"/>
          </a:p>
          <a:p>
            <a:r>
              <a:rPr lang="nl-NL" dirty="0" err="1" smtClean="0"/>
              <a:t>Usually</a:t>
            </a:r>
            <a:r>
              <a:rPr lang="nl-NL" dirty="0" smtClean="0"/>
              <a:t> </a:t>
            </a:r>
            <a:r>
              <a:rPr lang="nl-NL" dirty="0" err="1" smtClean="0"/>
              <a:t>tested</a:t>
            </a:r>
            <a:r>
              <a:rPr lang="nl-NL" dirty="0" smtClean="0"/>
              <a:t> </a:t>
            </a:r>
            <a:r>
              <a:rPr lang="nl-NL" dirty="0" err="1" smtClean="0"/>
              <a:t>with</a:t>
            </a:r>
            <a:r>
              <a:rPr lang="nl-NL" dirty="0" smtClean="0"/>
              <a:t> </a:t>
            </a:r>
            <a:r>
              <a:rPr lang="nl-NL" dirty="0" err="1" smtClean="0"/>
              <a:t>Beery</a:t>
            </a:r>
            <a:r>
              <a:rPr lang="nl-NL" dirty="0" smtClean="0"/>
              <a:t> or DTVP2 – on paper </a:t>
            </a:r>
            <a:r>
              <a:rPr lang="nl-NL" dirty="0" err="1" smtClean="0"/>
              <a:t>while</a:t>
            </a:r>
            <a:r>
              <a:rPr lang="nl-NL" dirty="0" smtClean="0"/>
              <a:t> </a:t>
            </a:r>
            <a:r>
              <a:rPr lang="nl-NL" b="1" dirty="0" err="1" smtClean="0"/>
              <a:t>sitting</a:t>
            </a:r>
            <a:r>
              <a:rPr lang="nl-NL" b="1" dirty="0" smtClean="0"/>
              <a:t> </a:t>
            </a:r>
            <a:r>
              <a:rPr lang="nl-NL" b="1" dirty="0" err="1" smtClean="0"/>
              <a:t>still</a:t>
            </a:r>
            <a:endParaRPr lang="nl-NL" b="1" dirty="0" smtClean="0"/>
          </a:p>
          <a:p>
            <a:r>
              <a:rPr lang="nl-NL" dirty="0" smtClean="0"/>
              <a:t>How </a:t>
            </a:r>
            <a:r>
              <a:rPr lang="nl-NL" dirty="0" err="1" smtClean="0"/>
              <a:t>and</a:t>
            </a:r>
            <a:r>
              <a:rPr lang="nl-NL" dirty="0" smtClean="0"/>
              <a:t> </a:t>
            </a:r>
            <a:r>
              <a:rPr lang="nl-NL" dirty="0" err="1" smtClean="0"/>
              <a:t>what</a:t>
            </a:r>
            <a:r>
              <a:rPr lang="nl-NL" dirty="0" smtClean="0"/>
              <a:t> do we test in action </a:t>
            </a:r>
            <a:r>
              <a:rPr lang="nl-NL" dirty="0" err="1" smtClean="0"/>
              <a:t>with</a:t>
            </a:r>
            <a:r>
              <a:rPr lang="nl-NL" dirty="0" smtClean="0"/>
              <a:t> the </a:t>
            </a:r>
            <a:r>
              <a:rPr lang="nl-NL" dirty="0" err="1" smtClean="0"/>
              <a:t>whole</a:t>
            </a:r>
            <a:r>
              <a:rPr lang="nl-NL" dirty="0" smtClean="0"/>
              <a:t> </a:t>
            </a:r>
            <a:r>
              <a:rPr lang="nl-NL" dirty="0" smtClean="0"/>
              <a:t>body?</a:t>
            </a:r>
            <a:endParaRPr lang="nl-NL" dirty="0"/>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484784"/>
            <a:ext cx="4320480" cy="4320480"/>
          </a:xfrm>
        </p:spPr>
      </p:pic>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Tree>
    <p:extLst>
      <p:ext uri="{BB962C8B-B14F-4D97-AF65-F5344CB8AC3E}">
        <p14:creationId xmlns:p14="http://schemas.microsoft.com/office/powerpoint/2010/main" val="3474219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864096"/>
          </a:xfrm>
        </p:spPr>
        <p:txBody>
          <a:bodyPr/>
          <a:lstStyle/>
          <a:p>
            <a:r>
              <a:rPr lang="nl-NL" dirty="0" smtClean="0"/>
              <a:t>In action !</a:t>
            </a:r>
            <a:endParaRPr lang="nl-NL" dirty="0"/>
          </a:p>
        </p:txBody>
      </p:sp>
      <p:sp>
        <p:nvSpPr>
          <p:cNvPr id="3" name="Tijdelijke aanduiding voor inhoud 2"/>
          <p:cNvSpPr>
            <a:spLocks noGrp="1"/>
          </p:cNvSpPr>
          <p:nvPr>
            <p:ph sz="half" idx="1"/>
          </p:nvPr>
        </p:nvSpPr>
        <p:spPr>
          <a:xfrm>
            <a:off x="457200" y="2564904"/>
            <a:ext cx="4038600" cy="3888432"/>
          </a:xfrm>
        </p:spPr>
        <p:txBody>
          <a:bodyPr>
            <a:normAutofit fontScale="55000" lnSpcReduction="20000"/>
          </a:bodyPr>
          <a:lstStyle/>
          <a:p>
            <a:r>
              <a:rPr lang="nl-NL" dirty="0" err="1" smtClean="0"/>
              <a:t>Optic</a:t>
            </a:r>
            <a:r>
              <a:rPr lang="nl-NL" dirty="0" smtClean="0"/>
              <a:t> </a:t>
            </a:r>
            <a:r>
              <a:rPr lang="nl-NL" dirty="0" err="1" smtClean="0"/>
              <a:t>ataxia</a:t>
            </a:r>
            <a:r>
              <a:rPr lang="nl-NL" dirty="0" smtClean="0"/>
              <a:t>: </a:t>
            </a:r>
            <a:r>
              <a:rPr lang="nl-NL" dirty="0" err="1" smtClean="0"/>
              <a:t>misreaching</a:t>
            </a:r>
            <a:r>
              <a:rPr lang="nl-NL" dirty="0" smtClean="0"/>
              <a:t> </a:t>
            </a:r>
            <a:r>
              <a:rPr lang="nl-NL" dirty="0" err="1" smtClean="0"/>
              <a:t>for</a:t>
            </a:r>
            <a:r>
              <a:rPr lang="nl-NL" dirty="0" smtClean="0"/>
              <a:t> </a:t>
            </a:r>
            <a:r>
              <a:rPr lang="nl-NL" dirty="0" err="1" smtClean="0"/>
              <a:t>peripheral</a:t>
            </a:r>
            <a:r>
              <a:rPr lang="nl-NL" dirty="0" smtClean="0"/>
              <a:t> targets </a:t>
            </a:r>
            <a:r>
              <a:rPr lang="nl-NL" dirty="0" err="1" smtClean="0"/>
              <a:t>where</a:t>
            </a:r>
            <a:r>
              <a:rPr lang="nl-NL" dirty="0" smtClean="0"/>
              <a:t> as actions in </a:t>
            </a:r>
            <a:r>
              <a:rPr lang="nl-NL" dirty="0" err="1" smtClean="0"/>
              <a:t>central</a:t>
            </a:r>
            <a:r>
              <a:rPr lang="nl-NL" dirty="0" smtClean="0"/>
              <a:t> </a:t>
            </a:r>
            <a:r>
              <a:rPr lang="nl-NL" dirty="0" err="1" smtClean="0"/>
              <a:t>vision</a:t>
            </a:r>
            <a:r>
              <a:rPr lang="nl-NL" dirty="0" smtClean="0"/>
              <a:t> are </a:t>
            </a:r>
            <a:r>
              <a:rPr lang="nl-NL" dirty="0" err="1" smtClean="0"/>
              <a:t>spared</a:t>
            </a:r>
            <a:endParaRPr lang="nl-NL" dirty="0" smtClean="0"/>
          </a:p>
          <a:p>
            <a:pPr marL="0" indent="0">
              <a:buNone/>
            </a:pPr>
            <a:r>
              <a:rPr lang="nl-NL" dirty="0" smtClean="0"/>
              <a:t>     </a:t>
            </a:r>
            <a:r>
              <a:rPr lang="nl-NL" dirty="0" err="1" smtClean="0"/>
              <a:t>Rizzo</a:t>
            </a:r>
            <a:r>
              <a:rPr lang="nl-NL" dirty="0" smtClean="0"/>
              <a:t> </a:t>
            </a:r>
            <a:r>
              <a:rPr lang="nl-NL" dirty="0"/>
              <a:t>&amp; </a:t>
            </a:r>
            <a:r>
              <a:rPr lang="nl-NL" dirty="0" err="1"/>
              <a:t>Vecera</a:t>
            </a:r>
            <a:r>
              <a:rPr lang="nl-NL" dirty="0"/>
              <a:t> </a:t>
            </a:r>
            <a:r>
              <a:rPr lang="nl-NL" dirty="0" smtClean="0"/>
              <a:t>2002</a:t>
            </a:r>
            <a:endParaRPr lang="nl-NL" dirty="0"/>
          </a:p>
          <a:p>
            <a:r>
              <a:rPr lang="nl-NL" dirty="0" err="1" smtClean="0"/>
              <a:t>Anatomic</a:t>
            </a:r>
            <a:r>
              <a:rPr lang="nl-NL" dirty="0" smtClean="0"/>
              <a:t> base : </a:t>
            </a:r>
            <a:r>
              <a:rPr lang="nl-NL" dirty="0" err="1" smtClean="0"/>
              <a:t>Parietal</a:t>
            </a:r>
            <a:r>
              <a:rPr lang="nl-NL" dirty="0" smtClean="0"/>
              <a:t> </a:t>
            </a:r>
            <a:r>
              <a:rPr lang="nl-NL" dirty="0" err="1" smtClean="0"/>
              <a:t>occipital</a:t>
            </a:r>
            <a:r>
              <a:rPr lang="nl-NL" dirty="0" smtClean="0"/>
              <a:t> </a:t>
            </a:r>
            <a:r>
              <a:rPr lang="nl-NL" dirty="0" err="1" smtClean="0"/>
              <a:t>sulcus+junction</a:t>
            </a:r>
            <a:r>
              <a:rPr lang="nl-NL" dirty="0" smtClean="0"/>
              <a:t> (</a:t>
            </a:r>
            <a:r>
              <a:rPr lang="nl-NL" dirty="0" err="1" smtClean="0"/>
              <a:t>Prado</a:t>
            </a:r>
            <a:r>
              <a:rPr lang="nl-NL" dirty="0" smtClean="0"/>
              <a:t> 2005)</a:t>
            </a:r>
          </a:p>
          <a:p>
            <a:r>
              <a:rPr lang="nl-NL" dirty="0" err="1" smtClean="0"/>
              <a:t>Christopher</a:t>
            </a:r>
            <a:r>
              <a:rPr lang="nl-NL" dirty="0" smtClean="0"/>
              <a:t> </a:t>
            </a:r>
            <a:r>
              <a:rPr lang="nl-NL" dirty="0" err="1" smtClean="0"/>
              <a:t>Striemer</a:t>
            </a:r>
            <a:r>
              <a:rPr lang="nl-NL" dirty="0" smtClean="0"/>
              <a:t> (2007) Overall </a:t>
            </a:r>
            <a:r>
              <a:rPr lang="nl-NL" dirty="0" err="1" smtClean="0"/>
              <a:t>decrease</a:t>
            </a:r>
            <a:r>
              <a:rPr lang="nl-NL" dirty="0" smtClean="0"/>
              <a:t> in the </a:t>
            </a:r>
            <a:r>
              <a:rPr lang="nl-NL" dirty="0" err="1" smtClean="0"/>
              <a:t>salience</a:t>
            </a:r>
            <a:r>
              <a:rPr lang="nl-NL" dirty="0" smtClean="0"/>
              <a:t> (</a:t>
            </a:r>
            <a:r>
              <a:rPr lang="nl-NL" dirty="0" err="1" smtClean="0"/>
              <a:t>orienting</a:t>
            </a:r>
            <a:r>
              <a:rPr lang="nl-NL" dirty="0" smtClean="0"/>
              <a:t> attention, </a:t>
            </a:r>
            <a:r>
              <a:rPr lang="nl-NL" dirty="0" err="1" smtClean="0"/>
              <a:t>disengaging</a:t>
            </a:r>
            <a:r>
              <a:rPr lang="nl-NL" dirty="0" smtClean="0"/>
              <a:t>) of stimuli in the </a:t>
            </a:r>
            <a:r>
              <a:rPr lang="nl-NL" dirty="0" err="1" smtClean="0"/>
              <a:t>ataxic</a:t>
            </a:r>
            <a:r>
              <a:rPr lang="nl-NL" dirty="0" smtClean="0"/>
              <a:t> field</a:t>
            </a:r>
            <a:endParaRPr lang="nl-NL" dirty="0"/>
          </a:p>
          <a:p>
            <a:r>
              <a:rPr lang="nl-NL" dirty="0" smtClean="0"/>
              <a:t>Stephen Jackson (2007) </a:t>
            </a:r>
            <a:r>
              <a:rPr lang="nl-NL" dirty="0" err="1" smtClean="0"/>
              <a:t>an</a:t>
            </a:r>
            <a:r>
              <a:rPr lang="nl-NL" dirty="0" smtClean="0"/>
              <a:t> </a:t>
            </a:r>
            <a:r>
              <a:rPr lang="nl-NL" dirty="0" err="1" smtClean="0"/>
              <a:t>inability</a:t>
            </a:r>
            <a:r>
              <a:rPr lang="nl-NL" dirty="0" smtClean="0"/>
              <a:t> </a:t>
            </a:r>
            <a:r>
              <a:rPr lang="nl-NL" dirty="0" err="1" smtClean="0"/>
              <a:t>to</a:t>
            </a:r>
            <a:r>
              <a:rPr lang="nl-NL" dirty="0" smtClean="0"/>
              <a:t> construct </a:t>
            </a:r>
            <a:r>
              <a:rPr lang="nl-NL" dirty="0" err="1" smtClean="0"/>
              <a:t>and</a:t>
            </a:r>
            <a:r>
              <a:rPr lang="nl-NL" dirty="0" smtClean="0"/>
              <a:t> </a:t>
            </a:r>
            <a:r>
              <a:rPr lang="nl-NL" dirty="0" err="1" smtClean="0"/>
              <a:t>utilise</a:t>
            </a:r>
            <a:r>
              <a:rPr lang="nl-NL" dirty="0" smtClean="0"/>
              <a:t> </a:t>
            </a:r>
            <a:r>
              <a:rPr lang="nl-NL" dirty="0" err="1" smtClean="0"/>
              <a:t>intrinsic</a:t>
            </a:r>
            <a:r>
              <a:rPr lang="nl-NL" dirty="0" smtClean="0"/>
              <a:t> (</a:t>
            </a:r>
            <a:r>
              <a:rPr lang="nl-NL" dirty="0" err="1" smtClean="0"/>
              <a:t>limb</a:t>
            </a:r>
            <a:r>
              <a:rPr lang="nl-NL" dirty="0" smtClean="0"/>
              <a:t> </a:t>
            </a:r>
            <a:r>
              <a:rPr lang="nl-NL" dirty="0" err="1" smtClean="0"/>
              <a:t>based</a:t>
            </a:r>
            <a:r>
              <a:rPr lang="nl-NL" dirty="0" smtClean="0"/>
              <a:t>) motor codes </a:t>
            </a:r>
            <a:r>
              <a:rPr lang="nl-NL" dirty="0" err="1" smtClean="0"/>
              <a:t>when</a:t>
            </a:r>
            <a:r>
              <a:rPr lang="nl-NL" dirty="0" smtClean="0"/>
              <a:t> </a:t>
            </a:r>
            <a:r>
              <a:rPr lang="nl-NL" dirty="0" err="1" smtClean="0"/>
              <a:t>visual</a:t>
            </a:r>
            <a:r>
              <a:rPr lang="nl-NL" dirty="0" smtClean="0"/>
              <a:t> cues are </a:t>
            </a:r>
            <a:r>
              <a:rPr lang="nl-NL" dirty="0" err="1" smtClean="0"/>
              <a:t>available</a:t>
            </a:r>
            <a:endParaRPr lang="nl-NL" dirty="0" smtClean="0"/>
          </a:p>
          <a:p>
            <a:r>
              <a:rPr lang="nl-NL" dirty="0" smtClean="0"/>
              <a:t>White matter </a:t>
            </a:r>
            <a:r>
              <a:rPr lang="nl-NL" dirty="0" err="1" smtClean="0"/>
              <a:t>damage</a:t>
            </a:r>
            <a:r>
              <a:rPr lang="nl-NL" dirty="0"/>
              <a:t> </a:t>
            </a:r>
            <a:r>
              <a:rPr lang="nl-NL" dirty="0" err="1" smtClean="0"/>
              <a:t>also</a:t>
            </a:r>
            <a:r>
              <a:rPr lang="nl-NL" dirty="0" smtClean="0"/>
              <a:t> </a:t>
            </a:r>
            <a:r>
              <a:rPr lang="nl-NL" dirty="0" err="1" smtClean="0"/>
              <a:t>unilateral</a:t>
            </a:r>
            <a:r>
              <a:rPr lang="nl-NL" dirty="0" smtClean="0"/>
              <a:t> </a:t>
            </a:r>
            <a:r>
              <a:rPr lang="nl-NL" dirty="0" err="1" smtClean="0"/>
              <a:t>lesions</a:t>
            </a:r>
            <a:endParaRPr lang="nl-NL" dirty="0" smtClean="0"/>
          </a:p>
          <a:p>
            <a:r>
              <a:rPr lang="nl-NL" dirty="0" smtClean="0"/>
              <a:t>Independent </a:t>
            </a:r>
            <a:r>
              <a:rPr lang="nl-NL" dirty="0" err="1" smtClean="0"/>
              <a:t>visual</a:t>
            </a:r>
            <a:r>
              <a:rPr lang="nl-NL" dirty="0" smtClean="0"/>
              <a:t> </a:t>
            </a:r>
            <a:r>
              <a:rPr lang="nl-NL" dirty="0" err="1" smtClean="0"/>
              <a:t>space</a:t>
            </a:r>
            <a:r>
              <a:rPr lang="nl-NL" dirty="0" smtClean="0"/>
              <a:t> </a:t>
            </a:r>
            <a:r>
              <a:rPr lang="nl-NL" dirty="0" err="1" smtClean="0"/>
              <a:t>perception</a:t>
            </a:r>
            <a:r>
              <a:rPr lang="nl-NL" dirty="0" smtClean="0"/>
              <a:t>, </a:t>
            </a:r>
            <a:r>
              <a:rPr lang="nl-NL" dirty="0" err="1" smtClean="0"/>
              <a:t>differences</a:t>
            </a:r>
            <a:r>
              <a:rPr lang="nl-NL" dirty="0" smtClean="0"/>
              <a:t> </a:t>
            </a:r>
            <a:r>
              <a:rPr lang="nl-NL" dirty="0" err="1" smtClean="0"/>
              <a:t>for</a:t>
            </a:r>
            <a:r>
              <a:rPr lang="nl-NL" dirty="0" smtClean="0"/>
              <a:t> </a:t>
            </a:r>
            <a:r>
              <a:rPr lang="nl-NL" dirty="0" err="1" smtClean="0"/>
              <a:t>left</a:t>
            </a:r>
            <a:r>
              <a:rPr lang="nl-NL" dirty="0" smtClean="0"/>
              <a:t> - right</a:t>
            </a:r>
            <a:endParaRPr lang="nl-NL" dirty="0"/>
          </a:p>
        </p:txBody>
      </p:sp>
      <p:sp>
        <p:nvSpPr>
          <p:cNvPr id="4" name="Tijdelijke aanduiding voor voettekst 3"/>
          <p:cNvSpPr>
            <a:spLocks noGrp="1"/>
          </p:cNvSpPr>
          <p:nvPr>
            <p:ph type="ftr" sz="quarter" idx="12"/>
          </p:nvPr>
        </p:nvSpPr>
        <p:spPr>
          <a:xfrm>
            <a:off x="3196208" y="5805264"/>
            <a:ext cx="2895600" cy="476250"/>
          </a:xfrm>
        </p:spPr>
        <p:txBody>
          <a:bodyPr/>
          <a:lstStyle/>
          <a:p>
            <a:r>
              <a:rPr lang="nl-NL" smtClean="0">
                <a:solidFill>
                  <a:prstClr val="white">
                    <a:tint val="75000"/>
                  </a:prstClr>
                </a:solidFill>
              </a:rPr>
              <a:t>Prague &amp; Brussels 2015</a:t>
            </a:r>
            <a:endParaRPr lang="nl-NL">
              <a:solidFill>
                <a:prstClr val="white">
                  <a:tint val="75000"/>
                </a:prstClr>
              </a:solidFill>
            </a:endParaRP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36665"/>
            <a:ext cx="4038600" cy="305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500313"/>
            <a:ext cx="3894583" cy="290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467544" y="908720"/>
            <a:ext cx="8352928" cy="1477328"/>
          </a:xfrm>
          <a:prstGeom prst="rect">
            <a:avLst/>
          </a:prstGeom>
          <a:noFill/>
        </p:spPr>
        <p:txBody>
          <a:bodyPr wrap="square" rtlCol="0">
            <a:spAutoFit/>
          </a:bodyPr>
          <a:lstStyle/>
          <a:p>
            <a:r>
              <a:rPr lang="nl-NL" sz="1000" dirty="0">
                <a:solidFill>
                  <a:srgbClr val="FFFFFF"/>
                </a:solidFill>
              </a:rPr>
              <a:t>Front. Hum. </a:t>
            </a:r>
            <a:r>
              <a:rPr lang="nl-NL" sz="1000" dirty="0" err="1">
                <a:solidFill>
                  <a:srgbClr val="FFFFFF"/>
                </a:solidFill>
              </a:rPr>
              <a:t>Neurosci</a:t>
            </a:r>
            <a:r>
              <a:rPr lang="nl-NL" sz="1000" dirty="0">
                <a:solidFill>
                  <a:srgbClr val="FFFFFF"/>
                </a:solidFill>
              </a:rPr>
              <a:t>., 02 </a:t>
            </a:r>
            <a:r>
              <a:rPr lang="nl-NL" sz="1000" dirty="0" err="1">
                <a:solidFill>
                  <a:srgbClr val="FFFFFF"/>
                </a:solidFill>
              </a:rPr>
              <a:t>July</a:t>
            </a:r>
            <a:r>
              <a:rPr lang="nl-NL" sz="1000" dirty="0">
                <a:solidFill>
                  <a:srgbClr val="FFFFFF"/>
                </a:solidFill>
              </a:rPr>
              <a:t> 2013 | </a:t>
            </a:r>
            <a:r>
              <a:rPr lang="nl-NL" sz="1000" dirty="0">
                <a:solidFill>
                  <a:srgbClr val="FFFFFF"/>
                </a:solidFill>
                <a:hlinkClick r:id="rId4"/>
              </a:rPr>
              <a:t>http://dx.doi.org/10.3389/fnhum.2013.00324</a:t>
            </a:r>
            <a:r>
              <a:rPr lang="nl-NL" sz="1000" dirty="0">
                <a:solidFill>
                  <a:srgbClr val="FFFFFF"/>
                </a:solidFill>
              </a:rPr>
              <a:t> </a:t>
            </a:r>
          </a:p>
          <a:p>
            <a:r>
              <a:rPr lang="nl-NL" sz="1000" b="1" dirty="0" err="1">
                <a:solidFill>
                  <a:srgbClr val="FFFFFF"/>
                </a:solidFill>
              </a:rPr>
              <a:t>Guidelines</a:t>
            </a:r>
            <a:r>
              <a:rPr lang="nl-NL" sz="1000" b="1" dirty="0">
                <a:solidFill>
                  <a:srgbClr val="FFFFFF"/>
                </a:solidFill>
              </a:rPr>
              <a:t> </a:t>
            </a:r>
            <a:r>
              <a:rPr lang="nl-NL" sz="1000" b="1" dirty="0" err="1">
                <a:solidFill>
                  <a:srgbClr val="FFFFFF"/>
                </a:solidFill>
              </a:rPr>
              <a:t>and</a:t>
            </a:r>
            <a:r>
              <a:rPr lang="nl-NL" sz="1000" b="1" dirty="0">
                <a:solidFill>
                  <a:srgbClr val="FFFFFF"/>
                </a:solidFill>
              </a:rPr>
              <a:t> </a:t>
            </a:r>
            <a:r>
              <a:rPr lang="nl-NL" sz="1000" b="1" dirty="0" err="1">
                <a:solidFill>
                  <a:srgbClr val="FFFFFF"/>
                </a:solidFill>
              </a:rPr>
              <a:t>quality</a:t>
            </a:r>
            <a:r>
              <a:rPr lang="nl-NL" sz="1000" b="1" dirty="0">
                <a:solidFill>
                  <a:srgbClr val="FFFFFF"/>
                </a:solidFill>
              </a:rPr>
              <a:t> </a:t>
            </a:r>
            <a:r>
              <a:rPr lang="nl-NL" sz="1000" b="1" dirty="0" err="1">
                <a:solidFill>
                  <a:srgbClr val="FFFFFF"/>
                </a:solidFill>
              </a:rPr>
              <a:t>measures</a:t>
            </a:r>
            <a:r>
              <a:rPr lang="nl-NL" sz="1000" b="1" dirty="0">
                <a:solidFill>
                  <a:srgbClr val="FFFFFF"/>
                </a:solidFill>
              </a:rPr>
              <a:t> </a:t>
            </a:r>
            <a:r>
              <a:rPr lang="nl-NL" sz="1000" b="1" dirty="0" err="1">
                <a:solidFill>
                  <a:srgbClr val="FFFFFF"/>
                </a:solidFill>
              </a:rPr>
              <a:t>for</a:t>
            </a:r>
            <a:r>
              <a:rPr lang="nl-NL" sz="1000" b="1" dirty="0">
                <a:solidFill>
                  <a:srgbClr val="FFFFFF"/>
                </a:solidFill>
              </a:rPr>
              <a:t> the diagnosis of </a:t>
            </a:r>
            <a:r>
              <a:rPr lang="nl-NL" sz="1000" b="1" dirty="0" err="1">
                <a:solidFill>
                  <a:srgbClr val="FFFFFF"/>
                </a:solidFill>
              </a:rPr>
              <a:t>optic</a:t>
            </a:r>
            <a:r>
              <a:rPr lang="nl-NL" sz="1000" b="1" dirty="0">
                <a:solidFill>
                  <a:srgbClr val="FFFFFF"/>
                </a:solidFill>
              </a:rPr>
              <a:t> </a:t>
            </a:r>
            <a:r>
              <a:rPr lang="nl-NL" sz="1000" b="1" dirty="0" err="1">
                <a:solidFill>
                  <a:srgbClr val="FFFFFF"/>
                </a:solidFill>
              </a:rPr>
              <a:t>ataxia</a:t>
            </a:r>
            <a:endParaRPr lang="nl-NL" sz="1000" b="1" dirty="0">
              <a:solidFill>
                <a:srgbClr val="FFFFFF"/>
              </a:solidFill>
            </a:endParaRPr>
          </a:p>
          <a:p>
            <a:r>
              <a:rPr lang="nl-NL" sz="1000" dirty="0" err="1">
                <a:solidFill>
                  <a:srgbClr val="FFFFFF"/>
                </a:solidFill>
              </a:rPr>
              <a:t>Svenja</a:t>
            </a:r>
            <a:r>
              <a:rPr lang="nl-NL" sz="1000" dirty="0">
                <a:solidFill>
                  <a:srgbClr val="FFFFFF"/>
                </a:solidFill>
              </a:rPr>
              <a:t> Borchers</a:t>
            </a:r>
            <a:r>
              <a:rPr lang="nl-NL" sz="1000" baseline="30000" dirty="0">
                <a:solidFill>
                  <a:srgbClr val="FFFFFF"/>
                </a:solidFill>
              </a:rPr>
              <a:t>1</a:t>
            </a:r>
            <a:r>
              <a:rPr lang="nl-NL" sz="1000" dirty="0">
                <a:solidFill>
                  <a:srgbClr val="FFFFFF"/>
                </a:solidFill>
              </a:rPr>
              <a:t>, </a:t>
            </a:r>
            <a:r>
              <a:rPr lang="nl-NL" sz="1000" dirty="0">
                <a:solidFill>
                  <a:srgbClr val="FFFFFF"/>
                </a:solidFill>
                <a:hlinkClick r:id="rId5"/>
              </a:rPr>
              <a:t>Laura Müller</a:t>
            </a:r>
            <a:r>
              <a:rPr lang="nl-NL" sz="1000" baseline="30000" dirty="0">
                <a:solidFill>
                  <a:srgbClr val="FFFFFF"/>
                </a:solidFill>
              </a:rPr>
              <a:t>2</a:t>
            </a:r>
            <a:r>
              <a:rPr lang="nl-NL" sz="1000" dirty="0">
                <a:solidFill>
                  <a:srgbClr val="FFFFFF"/>
                </a:solidFill>
              </a:rPr>
              <a:t>, </a:t>
            </a:r>
            <a:r>
              <a:rPr lang="nl-NL" sz="1000" dirty="0" err="1">
                <a:solidFill>
                  <a:srgbClr val="FFFFFF"/>
                </a:solidFill>
                <a:hlinkClick r:id="rId6"/>
              </a:rPr>
              <a:t>Matthis</a:t>
            </a:r>
            <a:r>
              <a:rPr lang="nl-NL" sz="1000" dirty="0">
                <a:solidFill>
                  <a:srgbClr val="FFFFFF"/>
                </a:solidFill>
                <a:hlinkClick r:id="rId6"/>
              </a:rPr>
              <a:t> Synofzik</a:t>
            </a:r>
            <a:r>
              <a:rPr lang="nl-NL" sz="1000" baseline="30000" dirty="0">
                <a:solidFill>
                  <a:srgbClr val="FFFFFF"/>
                </a:solidFill>
              </a:rPr>
              <a:t>3,4</a:t>
            </a:r>
            <a:r>
              <a:rPr lang="nl-NL" sz="1000" dirty="0">
                <a:solidFill>
                  <a:srgbClr val="FFFFFF"/>
                </a:solidFill>
              </a:rPr>
              <a:t> </a:t>
            </a:r>
            <a:r>
              <a:rPr lang="nl-NL" sz="1000" dirty="0" err="1">
                <a:solidFill>
                  <a:srgbClr val="FFFFFF"/>
                </a:solidFill>
              </a:rPr>
              <a:t>and</a:t>
            </a:r>
            <a:r>
              <a:rPr lang="nl-NL" sz="1000" dirty="0">
                <a:solidFill>
                  <a:srgbClr val="FFFFFF"/>
                </a:solidFill>
              </a:rPr>
              <a:t> </a:t>
            </a:r>
            <a:r>
              <a:rPr lang="nl-NL" sz="1000" dirty="0">
                <a:solidFill>
                  <a:srgbClr val="FFFFFF"/>
                </a:solidFill>
                <a:hlinkClick r:id="rId7"/>
              </a:rPr>
              <a:t>Marc Himmelbach</a:t>
            </a:r>
            <a:r>
              <a:rPr lang="nl-NL" sz="1000" baseline="30000" dirty="0">
                <a:solidFill>
                  <a:srgbClr val="FFFFFF"/>
                </a:solidFill>
              </a:rPr>
              <a:t>1,5</a:t>
            </a:r>
            <a:r>
              <a:rPr lang="nl-NL" sz="1000" dirty="0">
                <a:solidFill>
                  <a:srgbClr val="FFFFFF"/>
                </a:solidFill>
              </a:rPr>
              <a:t>*</a:t>
            </a:r>
          </a:p>
          <a:p>
            <a:r>
              <a:rPr lang="nl-NL" sz="1000" baseline="30000" dirty="0">
                <a:solidFill>
                  <a:srgbClr val="FFFFFF"/>
                </a:solidFill>
              </a:rPr>
              <a:t>1</a:t>
            </a:r>
            <a:r>
              <a:rPr lang="nl-NL" sz="1000" dirty="0">
                <a:solidFill>
                  <a:srgbClr val="FFFFFF"/>
                </a:solidFill>
              </a:rPr>
              <a:t>Division of </a:t>
            </a:r>
            <a:r>
              <a:rPr lang="nl-NL" sz="1000" dirty="0" err="1">
                <a:solidFill>
                  <a:srgbClr val="FFFFFF"/>
                </a:solidFill>
              </a:rPr>
              <a:t>Neuropsychology</a:t>
            </a:r>
            <a:r>
              <a:rPr lang="nl-NL" sz="1000" dirty="0">
                <a:solidFill>
                  <a:srgbClr val="FFFFFF"/>
                </a:solidFill>
              </a:rPr>
              <a:t>, </a:t>
            </a:r>
            <a:r>
              <a:rPr lang="nl-NL" sz="1000" dirty="0" err="1">
                <a:solidFill>
                  <a:srgbClr val="FFFFFF"/>
                </a:solidFill>
              </a:rPr>
              <a:t>Department</a:t>
            </a:r>
            <a:r>
              <a:rPr lang="nl-NL" sz="1000" dirty="0">
                <a:solidFill>
                  <a:srgbClr val="FFFFFF"/>
                </a:solidFill>
              </a:rPr>
              <a:t> of </a:t>
            </a:r>
            <a:r>
              <a:rPr lang="nl-NL" sz="1000" dirty="0" err="1">
                <a:solidFill>
                  <a:srgbClr val="FFFFFF"/>
                </a:solidFill>
              </a:rPr>
              <a:t>Cognitive</a:t>
            </a:r>
            <a:r>
              <a:rPr lang="nl-NL" sz="1000" dirty="0">
                <a:solidFill>
                  <a:srgbClr val="FFFFFF"/>
                </a:solidFill>
              </a:rPr>
              <a:t> </a:t>
            </a:r>
            <a:r>
              <a:rPr lang="nl-NL" sz="1000" dirty="0" err="1">
                <a:solidFill>
                  <a:srgbClr val="FFFFFF"/>
                </a:solidFill>
              </a:rPr>
              <a:t>Neurology</a:t>
            </a:r>
            <a:r>
              <a:rPr lang="nl-NL" sz="1000" dirty="0">
                <a:solidFill>
                  <a:srgbClr val="FFFFFF"/>
                </a:solidFill>
              </a:rPr>
              <a:t>, Centre </a:t>
            </a:r>
            <a:r>
              <a:rPr lang="nl-NL" sz="1000" dirty="0" err="1">
                <a:solidFill>
                  <a:srgbClr val="FFFFFF"/>
                </a:solidFill>
              </a:rPr>
              <a:t>for</a:t>
            </a:r>
            <a:r>
              <a:rPr lang="nl-NL" sz="1000" dirty="0">
                <a:solidFill>
                  <a:srgbClr val="FFFFFF"/>
                </a:solidFill>
              </a:rPr>
              <a:t> </a:t>
            </a:r>
            <a:r>
              <a:rPr lang="nl-NL" sz="1000" dirty="0" err="1">
                <a:solidFill>
                  <a:srgbClr val="FFFFFF"/>
                </a:solidFill>
              </a:rPr>
              <a:t>Neurology</a:t>
            </a:r>
            <a:r>
              <a:rPr lang="nl-NL" sz="1000" dirty="0">
                <a:solidFill>
                  <a:srgbClr val="FFFFFF"/>
                </a:solidFill>
              </a:rPr>
              <a:t>, </a:t>
            </a:r>
            <a:r>
              <a:rPr lang="nl-NL" sz="1000" dirty="0" err="1">
                <a:solidFill>
                  <a:srgbClr val="FFFFFF"/>
                </a:solidFill>
              </a:rPr>
              <a:t>Hertie-Institute</a:t>
            </a:r>
            <a:r>
              <a:rPr lang="nl-NL" sz="1000" dirty="0">
                <a:solidFill>
                  <a:srgbClr val="FFFFFF"/>
                </a:solidFill>
              </a:rPr>
              <a:t> </a:t>
            </a:r>
            <a:r>
              <a:rPr lang="nl-NL" sz="1000" dirty="0" err="1">
                <a:solidFill>
                  <a:srgbClr val="FFFFFF"/>
                </a:solidFill>
              </a:rPr>
              <a:t>for</a:t>
            </a:r>
            <a:r>
              <a:rPr lang="nl-NL" sz="1000" dirty="0">
                <a:solidFill>
                  <a:srgbClr val="FFFFFF"/>
                </a:solidFill>
              </a:rPr>
              <a:t> </a:t>
            </a:r>
            <a:r>
              <a:rPr lang="nl-NL" sz="1000" dirty="0" err="1">
                <a:solidFill>
                  <a:srgbClr val="FFFFFF"/>
                </a:solidFill>
              </a:rPr>
              <a:t>Clinical</a:t>
            </a:r>
            <a:r>
              <a:rPr lang="nl-NL" sz="1000" dirty="0">
                <a:solidFill>
                  <a:srgbClr val="FFFFFF"/>
                </a:solidFill>
              </a:rPr>
              <a:t> Brain Research, </a:t>
            </a:r>
            <a:r>
              <a:rPr lang="nl-NL" sz="1000" dirty="0" err="1">
                <a:solidFill>
                  <a:srgbClr val="FFFFFF"/>
                </a:solidFill>
              </a:rPr>
              <a:t>Eberhard</a:t>
            </a:r>
            <a:r>
              <a:rPr lang="nl-NL" sz="1000" dirty="0">
                <a:solidFill>
                  <a:srgbClr val="FFFFFF"/>
                </a:solidFill>
              </a:rPr>
              <a:t> Karls University, </a:t>
            </a:r>
            <a:r>
              <a:rPr lang="nl-NL" sz="1000" dirty="0" err="1">
                <a:solidFill>
                  <a:srgbClr val="FFFFFF"/>
                </a:solidFill>
              </a:rPr>
              <a:t>Tübingen</a:t>
            </a:r>
            <a:r>
              <a:rPr lang="nl-NL" sz="1000" dirty="0">
                <a:solidFill>
                  <a:srgbClr val="FFFFFF"/>
                </a:solidFill>
              </a:rPr>
              <a:t>, </a:t>
            </a:r>
            <a:r>
              <a:rPr lang="nl-NL" sz="1000" dirty="0" smtClean="0">
                <a:solidFill>
                  <a:srgbClr val="FFFFFF"/>
                </a:solidFill>
              </a:rPr>
              <a:t>Germany.</a:t>
            </a:r>
            <a:r>
              <a:rPr lang="nl-NL" sz="1000" baseline="30000" dirty="0" smtClean="0">
                <a:solidFill>
                  <a:srgbClr val="FFFFFF"/>
                </a:solidFill>
              </a:rPr>
              <a:t>2</a:t>
            </a:r>
            <a:r>
              <a:rPr lang="nl-NL" sz="1000" dirty="0" smtClean="0">
                <a:solidFill>
                  <a:srgbClr val="FFFFFF"/>
                </a:solidFill>
              </a:rPr>
              <a:t>Department </a:t>
            </a:r>
            <a:r>
              <a:rPr lang="nl-NL" sz="1000" dirty="0">
                <a:solidFill>
                  <a:srgbClr val="FFFFFF"/>
                </a:solidFill>
              </a:rPr>
              <a:t>of </a:t>
            </a:r>
            <a:r>
              <a:rPr lang="nl-NL" sz="1000" dirty="0" err="1">
                <a:solidFill>
                  <a:srgbClr val="FFFFFF"/>
                </a:solidFill>
              </a:rPr>
              <a:t>Psychiatry</a:t>
            </a:r>
            <a:r>
              <a:rPr lang="nl-NL" sz="1000" dirty="0">
                <a:solidFill>
                  <a:srgbClr val="FFFFFF"/>
                </a:solidFill>
              </a:rPr>
              <a:t>, </a:t>
            </a:r>
            <a:r>
              <a:rPr lang="nl-NL" sz="1000" dirty="0" err="1">
                <a:solidFill>
                  <a:srgbClr val="FFFFFF"/>
                </a:solidFill>
              </a:rPr>
              <a:t>Psychosomatics</a:t>
            </a:r>
            <a:r>
              <a:rPr lang="nl-NL" sz="1000" dirty="0">
                <a:solidFill>
                  <a:srgbClr val="FFFFFF"/>
                </a:solidFill>
              </a:rPr>
              <a:t> </a:t>
            </a:r>
            <a:r>
              <a:rPr lang="nl-NL" sz="1000" dirty="0" err="1">
                <a:solidFill>
                  <a:srgbClr val="FFFFFF"/>
                </a:solidFill>
              </a:rPr>
              <a:t>and</a:t>
            </a:r>
            <a:r>
              <a:rPr lang="nl-NL" sz="1000" dirty="0">
                <a:solidFill>
                  <a:srgbClr val="FFFFFF"/>
                </a:solidFill>
              </a:rPr>
              <a:t> </a:t>
            </a:r>
            <a:r>
              <a:rPr lang="nl-NL" sz="1000" dirty="0" err="1">
                <a:solidFill>
                  <a:srgbClr val="FFFFFF"/>
                </a:solidFill>
              </a:rPr>
              <a:t>Psychotherapy</a:t>
            </a:r>
            <a:r>
              <a:rPr lang="nl-NL" sz="1000" dirty="0">
                <a:solidFill>
                  <a:srgbClr val="FFFFFF"/>
                </a:solidFill>
              </a:rPr>
              <a:t>, University of Würzburg, Würzburg, </a:t>
            </a:r>
            <a:r>
              <a:rPr lang="nl-NL" sz="1000" dirty="0" smtClean="0">
                <a:solidFill>
                  <a:srgbClr val="FFFFFF"/>
                </a:solidFill>
              </a:rPr>
              <a:t>Germany. </a:t>
            </a:r>
            <a:r>
              <a:rPr lang="nl-NL" sz="1000" baseline="30000" dirty="0" smtClean="0">
                <a:solidFill>
                  <a:srgbClr val="FFFFFF"/>
                </a:solidFill>
              </a:rPr>
              <a:t>3</a:t>
            </a:r>
            <a:r>
              <a:rPr lang="nl-NL" sz="1000" dirty="0" smtClean="0">
                <a:solidFill>
                  <a:srgbClr val="FFFFFF"/>
                </a:solidFill>
              </a:rPr>
              <a:t>Department </a:t>
            </a:r>
            <a:r>
              <a:rPr lang="nl-NL" sz="1000" dirty="0">
                <a:solidFill>
                  <a:srgbClr val="FFFFFF"/>
                </a:solidFill>
              </a:rPr>
              <a:t>of </a:t>
            </a:r>
            <a:r>
              <a:rPr lang="nl-NL" sz="1000" dirty="0" err="1">
                <a:solidFill>
                  <a:srgbClr val="FFFFFF"/>
                </a:solidFill>
              </a:rPr>
              <a:t>Neurodegenerative</a:t>
            </a:r>
            <a:r>
              <a:rPr lang="nl-NL" sz="1000" dirty="0">
                <a:solidFill>
                  <a:srgbClr val="FFFFFF"/>
                </a:solidFill>
              </a:rPr>
              <a:t> </a:t>
            </a:r>
            <a:r>
              <a:rPr lang="nl-NL" sz="1000" dirty="0" err="1">
                <a:solidFill>
                  <a:srgbClr val="FFFFFF"/>
                </a:solidFill>
              </a:rPr>
              <a:t>Diseases</a:t>
            </a:r>
            <a:r>
              <a:rPr lang="nl-NL" sz="1000" dirty="0">
                <a:solidFill>
                  <a:srgbClr val="FFFFFF"/>
                </a:solidFill>
              </a:rPr>
              <a:t>, </a:t>
            </a:r>
            <a:r>
              <a:rPr lang="nl-NL" sz="1000" dirty="0" err="1">
                <a:solidFill>
                  <a:srgbClr val="FFFFFF"/>
                </a:solidFill>
              </a:rPr>
              <a:t>Hertie-Institute</a:t>
            </a:r>
            <a:r>
              <a:rPr lang="nl-NL" sz="1000" dirty="0">
                <a:solidFill>
                  <a:srgbClr val="FFFFFF"/>
                </a:solidFill>
              </a:rPr>
              <a:t> </a:t>
            </a:r>
            <a:r>
              <a:rPr lang="nl-NL" sz="1000" dirty="0" err="1">
                <a:solidFill>
                  <a:srgbClr val="FFFFFF"/>
                </a:solidFill>
              </a:rPr>
              <a:t>for</a:t>
            </a:r>
            <a:r>
              <a:rPr lang="nl-NL" sz="1000" dirty="0">
                <a:solidFill>
                  <a:srgbClr val="FFFFFF"/>
                </a:solidFill>
              </a:rPr>
              <a:t> </a:t>
            </a:r>
            <a:r>
              <a:rPr lang="nl-NL" sz="1000" dirty="0" err="1">
                <a:solidFill>
                  <a:srgbClr val="FFFFFF"/>
                </a:solidFill>
              </a:rPr>
              <a:t>Clinical</a:t>
            </a:r>
            <a:r>
              <a:rPr lang="nl-NL" sz="1000" dirty="0">
                <a:solidFill>
                  <a:srgbClr val="FFFFFF"/>
                </a:solidFill>
              </a:rPr>
              <a:t> Brain Research, </a:t>
            </a:r>
            <a:r>
              <a:rPr lang="nl-NL" sz="1000" dirty="0" err="1">
                <a:solidFill>
                  <a:srgbClr val="FFFFFF"/>
                </a:solidFill>
              </a:rPr>
              <a:t>Eberhard</a:t>
            </a:r>
            <a:r>
              <a:rPr lang="nl-NL" sz="1000" dirty="0">
                <a:solidFill>
                  <a:srgbClr val="FFFFFF"/>
                </a:solidFill>
              </a:rPr>
              <a:t> Karls University, </a:t>
            </a:r>
            <a:r>
              <a:rPr lang="nl-NL" sz="1000" dirty="0" err="1">
                <a:solidFill>
                  <a:srgbClr val="FFFFFF"/>
                </a:solidFill>
              </a:rPr>
              <a:t>Tübingen</a:t>
            </a:r>
            <a:r>
              <a:rPr lang="nl-NL" sz="1000" dirty="0">
                <a:solidFill>
                  <a:srgbClr val="FFFFFF"/>
                </a:solidFill>
              </a:rPr>
              <a:t>, Germany</a:t>
            </a:r>
          </a:p>
          <a:p>
            <a:r>
              <a:rPr lang="nl-NL" sz="1000" baseline="30000" dirty="0">
                <a:solidFill>
                  <a:srgbClr val="FFFFFF"/>
                </a:solidFill>
              </a:rPr>
              <a:t>4</a:t>
            </a:r>
            <a:r>
              <a:rPr lang="nl-NL" sz="1000" dirty="0">
                <a:solidFill>
                  <a:srgbClr val="FFFFFF"/>
                </a:solidFill>
              </a:rPr>
              <a:t>German Research Center </a:t>
            </a:r>
            <a:r>
              <a:rPr lang="nl-NL" sz="1000" dirty="0" err="1">
                <a:solidFill>
                  <a:srgbClr val="FFFFFF"/>
                </a:solidFill>
              </a:rPr>
              <a:t>for</a:t>
            </a:r>
            <a:r>
              <a:rPr lang="nl-NL" sz="1000" dirty="0">
                <a:solidFill>
                  <a:srgbClr val="FFFFFF"/>
                </a:solidFill>
              </a:rPr>
              <a:t> </a:t>
            </a:r>
            <a:r>
              <a:rPr lang="nl-NL" sz="1000" dirty="0" err="1">
                <a:solidFill>
                  <a:srgbClr val="FFFFFF"/>
                </a:solidFill>
              </a:rPr>
              <a:t>Neurodegenerative</a:t>
            </a:r>
            <a:r>
              <a:rPr lang="nl-NL" sz="1000" dirty="0">
                <a:solidFill>
                  <a:srgbClr val="FFFFFF"/>
                </a:solidFill>
              </a:rPr>
              <a:t> </a:t>
            </a:r>
            <a:r>
              <a:rPr lang="nl-NL" sz="1000" dirty="0" err="1">
                <a:solidFill>
                  <a:srgbClr val="FFFFFF"/>
                </a:solidFill>
              </a:rPr>
              <a:t>Diseases</a:t>
            </a:r>
            <a:r>
              <a:rPr lang="nl-NL" sz="1000" dirty="0">
                <a:solidFill>
                  <a:srgbClr val="FFFFFF"/>
                </a:solidFill>
              </a:rPr>
              <a:t> (DZNE), </a:t>
            </a:r>
            <a:r>
              <a:rPr lang="nl-NL" sz="1000" dirty="0" err="1">
                <a:solidFill>
                  <a:srgbClr val="FFFFFF"/>
                </a:solidFill>
              </a:rPr>
              <a:t>Eberhard</a:t>
            </a:r>
            <a:r>
              <a:rPr lang="nl-NL" sz="1000" dirty="0">
                <a:solidFill>
                  <a:srgbClr val="FFFFFF"/>
                </a:solidFill>
              </a:rPr>
              <a:t> Karls University, </a:t>
            </a:r>
            <a:r>
              <a:rPr lang="nl-NL" sz="1000" dirty="0" err="1">
                <a:solidFill>
                  <a:srgbClr val="FFFFFF"/>
                </a:solidFill>
              </a:rPr>
              <a:t>Tübingen</a:t>
            </a:r>
            <a:r>
              <a:rPr lang="nl-NL" sz="1000" dirty="0">
                <a:solidFill>
                  <a:srgbClr val="FFFFFF"/>
                </a:solidFill>
              </a:rPr>
              <a:t>, Germany</a:t>
            </a:r>
          </a:p>
          <a:p>
            <a:r>
              <a:rPr lang="nl-NL" sz="1000" baseline="30000" dirty="0">
                <a:solidFill>
                  <a:srgbClr val="FFFFFF"/>
                </a:solidFill>
              </a:rPr>
              <a:t>5</a:t>
            </a:r>
            <a:r>
              <a:rPr lang="nl-NL" sz="1000" dirty="0">
                <a:solidFill>
                  <a:srgbClr val="FFFFFF"/>
                </a:solidFill>
              </a:rPr>
              <a:t>Centre </a:t>
            </a:r>
            <a:r>
              <a:rPr lang="nl-NL" sz="1000" dirty="0" err="1">
                <a:solidFill>
                  <a:srgbClr val="FFFFFF"/>
                </a:solidFill>
              </a:rPr>
              <a:t>for</a:t>
            </a:r>
            <a:r>
              <a:rPr lang="nl-NL" sz="1000" dirty="0">
                <a:solidFill>
                  <a:srgbClr val="FFFFFF"/>
                </a:solidFill>
              </a:rPr>
              <a:t> </a:t>
            </a:r>
            <a:r>
              <a:rPr lang="nl-NL" sz="1000" dirty="0" err="1">
                <a:solidFill>
                  <a:srgbClr val="FFFFFF"/>
                </a:solidFill>
              </a:rPr>
              <a:t>Integrative</a:t>
            </a:r>
            <a:r>
              <a:rPr lang="nl-NL" sz="1000" dirty="0">
                <a:solidFill>
                  <a:srgbClr val="FFFFFF"/>
                </a:solidFill>
              </a:rPr>
              <a:t> </a:t>
            </a:r>
            <a:r>
              <a:rPr lang="nl-NL" sz="1000" dirty="0" err="1">
                <a:solidFill>
                  <a:srgbClr val="FFFFFF"/>
                </a:solidFill>
              </a:rPr>
              <a:t>Neuroscience</a:t>
            </a:r>
            <a:r>
              <a:rPr lang="nl-NL" sz="1000" dirty="0">
                <a:solidFill>
                  <a:srgbClr val="FFFFFF"/>
                </a:solidFill>
              </a:rPr>
              <a:t>, </a:t>
            </a:r>
            <a:r>
              <a:rPr lang="nl-NL" sz="1000" dirty="0" err="1">
                <a:solidFill>
                  <a:srgbClr val="FFFFFF"/>
                </a:solidFill>
              </a:rPr>
              <a:t>Eberhard</a:t>
            </a:r>
            <a:r>
              <a:rPr lang="nl-NL" sz="1000" dirty="0">
                <a:solidFill>
                  <a:srgbClr val="FFFFFF"/>
                </a:solidFill>
              </a:rPr>
              <a:t> Karls University, </a:t>
            </a:r>
            <a:r>
              <a:rPr lang="nl-NL" sz="1000" dirty="0" err="1">
                <a:solidFill>
                  <a:srgbClr val="FFFFFF"/>
                </a:solidFill>
              </a:rPr>
              <a:t>Tübingen</a:t>
            </a:r>
            <a:r>
              <a:rPr lang="nl-NL" sz="1000" dirty="0">
                <a:solidFill>
                  <a:srgbClr val="FFFFFF"/>
                </a:solidFill>
              </a:rPr>
              <a:t>, Germany</a:t>
            </a:r>
          </a:p>
        </p:txBody>
      </p:sp>
    </p:spTree>
    <p:extLst>
      <p:ext uri="{BB962C8B-B14F-4D97-AF65-F5344CB8AC3E}">
        <p14:creationId xmlns:p14="http://schemas.microsoft.com/office/powerpoint/2010/main" val="3414325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Action </a:t>
            </a:r>
            <a:r>
              <a:rPr lang="nl-NL" dirty="0" smtClean="0"/>
              <a:t>VMI </a:t>
            </a:r>
            <a:r>
              <a:rPr lang="nl-NL" dirty="0"/>
              <a:t>&amp; attention</a:t>
            </a:r>
          </a:p>
        </p:txBody>
      </p:sp>
      <p:sp>
        <p:nvSpPr>
          <p:cNvPr id="3" name="Tijdelijke aanduiding voor inhoud 2"/>
          <p:cNvSpPr>
            <a:spLocks noGrp="1"/>
          </p:cNvSpPr>
          <p:nvPr>
            <p:ph sz="half" idx="1"/>
          </p:nvPr>
        </p:nvSpPr>
        <p:spPr/>
        <p:txBody>
          <a:bodyPr>
            <a:normAutofit fontScale="47500" lnSpcReduction="20000"/>
          </a:bodyPr>
          <a:lstStyle/>
          <a:p>
            <a:pPr marL="0" indent="0">
              <a:buNone/>
            </a:pPr>
            <a:r>
              <a:rPr lang="en-US" sz="800" dirty="0">
                <a:solidFill>
                  <a:schemeClr val="accent4"/>
                </a:solidFill>
                <a:latin typeface="GillSansStd"/>
              </a:rPr>
              <a:t>British Journal of Visual </a:t>
            </a:r>
            <a:r>
              <a:rPr lang="en-US" sz="800" dirty="0" smtClean="0">
                <a:solidFill>
                  <a:schemeClr val="accent4"/>
                </a:solidFill>
                <a:latin typeface="GillSansStd"/>
              </a:rPr>
              <a:t>Impairment  </a:t>
            </a:r>
            <a:r>
              <a:rPr lang="nl-NL" sz="800" dirty="0" smtClean="0">
                <a:solidFill>
                  <a:schemeClr val="accent4"/>
                </a:solidFill>
                <a:latin typeface="GillSansStd"/>
              </a:rPr>
              <a:t>2015</a:t>
            </a:r>
            <a:r>
              <a:rPr lang="nl-NL" sz="800" dirty="0">
                <a:solidFill>
                  <a:schemeClr val="accent4"/>
                </a:solidFill>
                <a:latin typeface="GillSansStd"/>
              </a:rPr>
              <a:t>, Vol. 33(1) 66</a:t>
            </a:r>
            <a:r>
              <a:rPr lang="nl-NL" sz="800" dirty="0" smtClean="0">
                <a:solidFill>
                  <a:schemeClr val="accent4"/>
                </a:solidFill>
                <a:latin typeface="GillSansStd"/>
              </a:rPr>
              <a:t>– 73</a:t>
            </a:r>
            <a:endParaRPr lang="nl-NL" sz="800" dirty="0">
              <a:solidFill>
                <a:schemeClr val="accent4"/>
              </a:solidFill>
              <a:latin typeface="GillSansStd"/>
            </a:endParaRPr>
          </a:p>
          <a:p>
            <a:pPr marL="0" indent="0">
              <a:buNone/>
            </a:pPr>
            <a:r>
              <a:rPr lang="nl-NL" sz="800" dirty="0">
                <a:solidFill>
                  <a:schemeClr val="accent4"/>
                </a:solidFill>
                <a:latin typeface="GillSansStd"/>
              </a:rPr>
              <a:t>© The Author(s) 2014</a:t>
            </a:r>
          </a:p>
          <a:p>
            <a:pPr marL="0" indent="0">
              <a:buNone/>
            </a:pPr>
            <a:r>
              <a:rPr lang="nl-NL" sz="800" dirty="0">
                <a:solidFill>
                  <a:schemeClr val="accent4"/>
                </a:solidFill>
                <a:latin typeface="GillSansStd"/>
              </a:rPr>
              <a:t>Reprints </a:t>
            </a:r>
            <a:r>
              <a:rPr lang="nl-NL" sz="800" dirty="0" err="1" smtClean="0">
                <a:solidFill>
                  <a:schemeClr val="accent4"/>
                </a:solidFill>
                <a:latin typeface="GillSansStd"/>
              </a:rPr>
              <a:t>and</a:t>
            </a:r>
            <a:r>
              <a:rPr lang="nl-NL" sz="800" dirty="0" smtClean="0">
                <a:solidFill>
                  <a:schemeClr val="accent4"/>
                </a:solidFill>
                <a:latin typeface="GillSansStd"/>
              </a:rPr>
              <a:t> </a:t>
            </a:r>
            <a:r>
              <a:rPr lang="nl-NL" sz="800" dirty="0" err="1" smtClean="0">
                <a:solidFill>
                  <a:schemeClr val="accent4"/>
                </a:solidFill>
                <a:latin typeface="GillSansStd"/>
              </a:rPr>
              <a:t>permissions</a:t>
            </a:r>
            <a:r>
              <a:rPr lang="nl-NL" sz="800" dirty="0">
                <a:solidFill>
                  <a:schemeClr val="accent4"/>
                </a:solidFill>
                <a:latin typeface="GillSansStd"/>
              </a:rPr>
              <a:t>:</a:t>
            </a:r>
          </a:p>
          <a:p>
            <a:pPr marL="0" indent="0">
              <a:buNone/>
            </a:pPr>
            <a:r>
              <a:rPr lang="nl-NL" sz="800" dirty="0">
                <a:solidFill>
                  <a:schemeClr val="accent4"/>
                </a:solidFill>
                <a:latin typeface="GillSansStd"/>
              </a:rPr>
              <a:t>sagepub.co.uk/</a:t>
            </a:r>
            <a:r>
              <a:rPr lang="nl-NL" sz="800" dirty="0" err="1">
                <a:solidFill>
                  <a:schemeClr val="accent4"/>
                </a:solidFill>
                <a:latin typeface="GillSansStd"/>
              </a:rPr>
              <a:t>journalsPermissions.nav</a:t>
            </a:r>
            <a:endParaRPr lang="nl-NL" sz="800" dirty="0">
              <a:solidFill>
                <a:schemeClr val="accent4"/>
              </a:solidFill>
              <a:latin typeface="GillSansStd"/>
            </a:endParaRPr>
          </a:p>
          <a:p>
            <a:pPr marL="0" indent="0">
              <a:buNone/>
            </a:pPr>
            <a:r>
              <a:rPr lang="nl-NL" sz="800" dirty="0">
                <a:solidFill>
                  <a:schemeClr val="accent4"/>
                </a:solidFill>
                <a:latin typeface="GillSansStd"/>
              </a:rPr>
              <a:t>DOI: 10.1177/0264619614553860</a:t>
            </a:r>
          </a:p>
          <a:p>
            <a:pPr marL="0" indent="0">
              <a:buNone/>
            </a:pPr>
            <a:r>
              <a:rPr lang="nl-NL" sz="800" dirty="0">
                <a:solidFill>
                  <a:schemeClr val="accent4"/>
                </a:solidFill>
                <a:latin typeface="GillSansStd"/>
              </a:rPr>
              <a:t>jvi.sagepub.com</a:t>
            </a:r>
          </a:p>
          <a:p>
            <a:pPr marL="0" indent="0">
              <a:buNone/>
            </a:pPr>
            <a:r>
              <a:rPr lang="nl-NL" sz="6000" dirty="0">
                <a:solidFill>
                  <a:schemeClr val="accent4"/>
                </a:solidFill>
                <a:latin typeface="Swiss721BT-BlackCondensed"/>
              </a:rPr>
              <a:t>BJVI</a:t>
            </a:r>
          </a:p>
          <a:p>
            <a:pPr marL="0" indent="0">
              <a:buNone/>
            </a:pPr>
            <a:r>
              <a:rPr lang="nl-NL" sz="2000" b="1" dirty="0" err="1">
                <a:solidFill>
                  <a:schemeClr val="accent4"/>
                </a:solidFill>
                <a:latin typeface="GillSansStd-Bold"/>
              </a:rPr>
              <a:t>Some</a:t>
            </a:r>
            <a:r>
              <a:rPr lang="nl-NL" sz="2000" b="1" dirty="0">
                <a:solidFill>
                  <a:schemeClr val="accent4"/>
                </a:solidFill>
                <a:latin typeface="GillSansStd-Bold"/>
              </a:rPr>
              <a:t> </a:t>
            </a:r>
            <a:r>
              <a:rPr lang="nl-NL" sz="2000" b="1" dirty="0" err="1">
                <a:solidFill>
                  <a:schemeClr val="accent4"/>
                </a:solidFill>
                <a:latin typeface="GillSansStd-Bold"/>
              </a:rPr>
              <a:t>children</a:t>
            </a:r>
            <a:r>
              <a:rPr lang="nl-NL" sz="2000" b="1" dirty="0">
                <a:solidFill>
                  <a:schemeClr val="accent4"/>
                </a:solidFill>
                <a:latin typeface="GillSansStd-Bold"/>
              </a:rPr>
              <a:t> </a:t>
            </a:r>
            <a:r>
              <a:rPr lang="nl-NL" sz="2000" b="1" dirty="0" err="1">
                <a:solidFill>
                  <a:schemeClr val="accent4"/>
                </a:solidFill>
                <a:latin typeface="GillSansStd-Bold"/>
              </a:rPr>
              <a:t>with</a:t>
            </a:r>
            <a:r>
              <a:rPr lang="nl-NL" sz="2000" b="1" dirty="0">
                <a:solidFill>
                  <a:schemeClr val="accent4"/>
                </a:solidFill>
                <a:latin typeface="GillSansStd-Bold"/>
              </a:rPr>
              <a:t> </a:t>
            </a:r>
            <a:r>
              <a:rPr lang="nl-NL" sz="2000" b="1" dirty="0" smtClean="0">
                <a:solidFill>
                  <a:schemeClr val="accent4"/>
                </a:solidFill>
                <a:latin typeface="GillSansStd-Bold"/>
              </a:rPr>
              <a:t>multiple </a:t>
            </a:r>
            <a:r>
              <a:rPr lang="nl-NL" sz="2000" b="1" dirty="0" err="1" smtClean="0">
                <a:solidFill>
                  <a:schemeClr val="accent4"/>
                </a:solidFill>
                <a:latin typeface="GillSansStd-Bold"/>
              </a:rPr>
              <a:t>disabilities</a:t>
            </a:r>
            <a:r>
              <a:rPr lang="nl-NL" sz="2000" b="1" dirty="0" smtClean="0">
                <a:solidFill>
                  <a:schemeClr val="accent4"/>
                </a:solidFill>
                <a:latin typeface="GillSansStd-Bold"/>
              </a:rPr>
              <a:t> </a:t>
            </a:r>
            <a:r>
              <a:rPr lang="nl-NL" sz="2000" b="1" dirty="0" err="1">
                <a:solidFill>
                  <a:schemeClr val="accent4"/>
                </a:solidFill>
                <a:latin typeface="GillSansStd-Bold"/>
              </a:rPr>
              <a:t>and</a:t>
            </a:r>
            <a:r>
              <a:rPr lang="nl-NL" sz="2000" b="1" dirty="0">
                <a:solidFill>
                  <a:schemeClr val="accent4"/>
                </a:solidFill>
                <a:latin typeface="GillSansStd-Bold"/>
              </a:rPr>
              <a:t> </a:t>
            </a:r>
            <a:r>
              <a:rPr lang="nl-NL" sz="2000" b="1" dirty="0" err="1">
                <a:solidFill>
                  <a:schemeClr val="accent4"/>
                </a:solidFill>
                <a:latin typeface="GillSansStd-Bold"/>
              </a:rPr>
              <a:t>cerebral</a:t>
            </a:r>
            <a:r>
              <a:rPr lang="nl-NL" sz="2000" b="1" dirty="0">
                <a:solidFill>
                  <a:schemeClr val="accent4"/>
                </a:solidFill>
                <a:latin typeface="GillSansStd-Bold"/>
              </a:rPr>
              <a:t> </a:t>
            </a:r>
            <a:r>
              <a:rPr lang="nl-NL" sz="2000" b="1" dirty="0" err="1">
                <a:solidFill>
                  <a:schemeClr val="accent4"/>
                </a:solidFill>
                <a:latin typeface="GillSansStd-Bold"/>
              </a:rPr>
              <a:t>visual</a:t>
            </a:r>
            <a:endParaRPr lang="nl-NL" sz="2000" b="1" dirty="0">
              <a:solidFill>
                <a:schemeClr val="accent4"/>
              </a:solidFill>
              <a:latin typeface="GillSansStd-Bold"/>
            </a:endParaRPr>
          </a:p>
          <a:p>
            <a:pPr marL="0" indent="0">
              <a:buNone/>
            </a:pPr>
            <a:r>
              <a:rPr lang="nl-NL" sz="2000" b="1" dirty="0" err="1">
                <a:solidFill>
                  <a:schemeClr val="accent4"/>
                </a:solidFill>
                <a:latin typeface="GillSansStd-Bold"/>
              </a:rPr>
              <a:t>impairment</a:t>
            </a:r>
            <a:r>
              <a:rPr lang="nl-NL" sz="2000" b="1" dirty="0">
                <a:solidFill>
                  <a:schemeClr val="accent4"/>
                </a:solidFill>
                <a:latin typeface="GillSansStd-Bold"/>
              </a:rPr>
              <a:t> </a:t>
            </a:r>
            <a:r>
              <a:rPr lang="nl-NL" sz="2000" b="1" dirty="0" err="1">
                <a:solidFill>
                  <a:schemeClr val="accent4"/>
                </a:solidFill>
                <a:latin typeface="GillSansStd-Bold"/>
              </a:rPr>
              <a:t>can</a:t>
            </a:r>
            <a:r>
              <a:rPr lang="nl-NL" sz="2000" b="1" dirty="0">
                <a:solidFill>
                  <a:schemeClr val="accent4"/>
                </a:solidFill>
                <a:latin typeface="GillSansStd-Bold"/>
              </a:rPr>
              <a:t> </a:t>
            </a:r>
            <a:r>
              <a:rPr lang="nl-NL" sz="2000" b="1" dirty="0" err="1">
                <a:solidFill>
                  <a:schemeClr val="accent4"/>
                </a:solidFill>
                <a:latin typeface="GillSansStd-Bold"/>
              </a:rPr>
              <a:t>engage</a:t>
            </a:r>
            <a:r>
              <a:rPr lang="nl-NL" sz="2000" b="1" dirty="0">
                <a:solidFill>
                  <a:schemeClr val="accent4"/>
                </a:solidFill>
                <a:latin typeface="GillSansStd-Bold"/>
              </a:rPr>
              <a:t> </a:t>
            </a:r>
            <a:r>
              <a:rPr lang="nl-NL" sz="2000" b="1" dirty="0" err="1" smtClean="0">
                <a:solidFill>
                  <a:schemeClr val="accent4"/>
                </a:solidFill>
                <a:latin typeface="GillSansStd-Bold"/>
              </a:rPr>
              <a:t>when</a:t>
            </a:r>
            <a:r>
              <a:rPr lang="nl-NL" sz="2000" b="1" dirty="0" smtClean="0">
                <a:solidFill>
                  <a:schemeClr val="accent4"/>
                </a:solidFill>
                <a:latin typeface="GillSansStd-Bold"/>
              </a:rPr>
              <a:t> </a:t>
            </a:r>
            <a:r>
              <a:rPr lang="en-US" sz="2000" b="1" dirty="0" smtClean="0">
                <a:solidFill>
                  <a:schemeClr val="accent4"/>
                </a:solidFill>
                <a:latin typeface="GillSansStd-Bold"/>
              </a:rPr>
              <a:t>enclosed </a:t>
            </a:r>
            <a:r>
              <a:rPr lang="en-US" sz="2000" b="1" dirty="0">
                <a:solidFill>
                  <a:schemeClr val="accent4"/>
                </a:solidFill>
                <a:latin typeface="GillSansStd-Bold"/>
              </a:rPr>
              <a:t>by a ‘tent’: Is this</a:t>
            </a:r>
          </a:p>
          <a:p>
            <a:pPr marL="0" indent="0">
              <a:buNone/>
            </a:pPr>
            <a:r>
              <a:rPr lang="nl-NL" sz="2000" b="1" dirty="0" err="1">
                <a:solidFill>
                  <a:schemeClr val="accent4"/>
                </a:solidFill>
                <a:latin typeface="GillSansStd-Bold"/>
              </a:rPr>
              <a:t>due</a:t>
            </a:r>
            <a:r>
              <a:rPr lang="nl-NL" sz="2000" b="1" dirty="0">
                <a:solidFill>
                  <a:schemeClr val="accent4"/>
                </a:solidFill>
                <a:latin typeface="GillSansStd-Bold"/>
              </a:rPr>
              <a:t> </a:t>
            </a:r>
            <a:r>
              <a:rPr lang="nl-NL" sz="2000" b="1" dirty="0" err="1">
                <a:solidFill>
                  <a:schemeClr val="accent4"/>
                </a:solidFill>
                <a:latin typeface="GillSansStd-Bold"/>
              </a:rPr>
              <a:t>to</a:t>
            </a:r>
            <a:r>
              <a:rPr lang="nl-NL" sz="2000" b="1" dirty="0">
                <a:solidFill>
                  <a:schemeClr val="accent4"/>
                </a:solidFill>
                <a:latin typeface="GillSansStd-Bold"/>
              </a:rPr>
              <a:t> Balint </a:t>
            </a:r>
            <a:r>
              <a:rPr lang="nl-NL" sz="2000" b="1" dirty="0" err="1">
                <a:solidFill>
                  <a:schemeClr val="accent4"/>
                </a:solidFill>
                <a:latin typeface="GillSansStd-Bold"/>
              </a:rPr>
              <a:t>syndrome</a:t>
            </a:r>
            <a:r>
              <a:rPr lang="nl-NL" sz="2000" b="1" dirty="0">
                <a:solidFill>
                  <a:schemeClr val="accent4"/>
                </a:solidFill>
                <a:latin typeface="GillSansStd-Bold"/>
              </a:rPr>
              <a:t>?</a:t>
            </a:r>
          </a:p>
          <a:p>
            <a:pPr marL="0" indent="0">
              <a:buNone/>
            </a:pPr>
            <a:r>
              <a:rPr lang="nl-NL" sz="2000" b="1" dirty="0">
                <a:solidFill>
                  <a:schemeClr val="accent4"/>
                </a:solidFill>
                <a:latin typeface="GillSansStd-Bold"/>
              </a:rPr>
              <a:t>Suzanne Little</a:t>
            </a:r>
          </a:p>
          <a:p>
            <a:pPr marL="0" indent="0">
              <a:buNone/>
            </a:pPr>
            <a:r>
              <a:rPr lang="nl-NL" sz="2000" dirty="0" err="1">
                <a:solidFill>
                  <a:schemeClr val="accent4"/>
                </a:solidFill>
                <a:latin typeface="GillSansStd"/>
              </a:rPr>
              <a:t>Meldreth</a:t>
            </a:r>
            <a:r>
              <a:rPr lang="nl-NL" sz="2000" dirty="0">
                <a:solidFill>
                  <a:schemeClr val="accent4"/>
                </a:solidFill>
                <a:latin typeface="GillSansStd"/>
              </a:rPr>
              <a:t> Manor School, UK</a:t>
            </a:r>
          </a:p>
          <a:p>
            <a:pPr marL="0" indent="0">
              <a:buNone/>
            </a:pPr>
            <a:r>
              <a:rPr lang="nl-NL" sz="2000" b="1" dirty="0">
                <a:solidFill>
                  <a:schemeClr val="accent4"/>
                </a:solidFill>
                <a:latin typeface="GillSansStd-Bold"/>
              </a:rPr>
              <a:t>Gordon N Dutton</a:t>
            </a:r>
          </a:p>
          <a:p>
            <a:pPr marL="0" indent="0">
              <a:buNone/>
            </a:pPr>
            <a:r>
              <a:rPr lang="nl-NL" sz="2000" dirty="0">
                <a:solidFill>
                  <a:schemeClr val="accent4"/>
                </a:solidFill>
                <a:latin typeface="GillSansStd"/>
              </a:rPr>
              <a:t>Glasgow </a:t>
            </a:r>
            <a:r>
              <a:rPr lang="nl-NL" sz="2000" dirty="0" err="1">
                <a:solidFill>
                  <a:schemeClr val="accent4"/>
                </a:solidFill>
                <a:latin typeface="GillSansStd"/>
              </a:rPr>
              <a:t>Caledonian</a:t>
            </a:r>
            <a:r>
              <a:rPr lang="nl-NL" sz="2000" dirty="0">
                <a:solidFill>
                  <a:schemeClr val="accent4"/>
                </a:solidFill>
                <a:latin typeface="GillSansStd"/>
              </a:rPr>
              <a:t> University, UK</a:t>
            </a:r>
          </a:p>
          <a:p>
            <a:pPr marL="0" indent="0">
              <a:buNone/>
            </a:pPr>
            <a:r>
              <a:rPr lang="nl-NL" sz="2000" b="1" dirty="0">
                <a:solidFill>
                  <a:schemeClr val="accent4"/>
                </a:solidFill>
                <a:latin typeface="GillSansStd-Bold"/>
              </a:rPr>
              <a:t>Abstract</a:t>
            </a:r>
          </a:p>
          <a:p>
            <a:pPr marL="0" indent="0">
              <a:buNone/>
            </a:pPr>
            <a:r>
              <a:rPr lang="en-US" sz="2000" dirty="0">
                <a:solidFill>
                  <a:schemeClr val="accent4"/>
                </a:solidFill>
                <a:latin typeface="GillSansStd"/>
              </a:rPr>
              <a:t>This article describes and reflects upon the use of diffusely </a:t>
            </a:r>
            <a:r>
              <a:rPr lang="en-US" sz="2000" dirty="0" err="1">
                <a:solidFill>
                  <a:schemeClr val="accent4"/>
                </a:solidFill>
                <a:latin typeface="GillSansStd"/>
              </a:rPr>
              <a:t>coloured</a:t>
            </a:r>
            <a:r>
              <a:rPr lang="en-US" sz="2000" dirty="0">
                <a:solidFill>
                  <a:schemeClr val="accent4"/>
                </a:solidFill>
                <a:latin typeface="GillSansStd"/>
              </a:rPr>
              <a:t> tents to enclose both </a:t>
            </a:r>
            <a:r>
              <a:rPr lang="en-US" sz="2000" dirty="0" smtClean="0">
                <a:solidFill>
                  <a:schemeClr val="accent4"/>
                </a:solidFill>
                <a:latin typeface="GillSansStd"/>
              </a:rPr>
              <a:t>child and </a:t>
            </a:r>
            <a:r>
              <a:rPr lang="en-US" sz="2000" dirty="0">
                <a:solidFill>
                  <a:schemeClr val="accent4"/>
                </a:solidFill>
                <a:latin typeface="GillSansStd"/>
              </a:rPr>
              <a:t>therapist which, in our service, has brought about remarkable transformations in attention</a:t>
            </a:r>
            <a:r>
              <a:rPr lang="en-US" sz="2000" dirty="0" smtClean="0">
                <a:solidFill>
                  <a:schemeClr val="accent4"/>
                </a:solidFill>
                <a:latin typeface="GillSansStd"/>
              </a:rPr>
              <a:t>, engagement</a:t>
            </a:r>
            <a:r>
              <a:rPr lang="en-US" sz="2000" dirty="0">
                <a:solidFill>
                  <a:schemeClr val="accent4"/>
                </a:solidFill>
                <a:latin typeface="GillSansStd"/>
              </a:rPr>
              <a:t>, and understanding for severely impaired children with multiple disabilities </a:t>
            </a:r>
            <a:r>
              <a:rPr lang="en-US" sz="2000" dirty="0" smtClean="0">
                <a:solidFill>
                  <a:schemeClr val="accent4"/>
                </a:solidFill>
                <a:latin typeface="GillSansStd"/>
              </a:rPr>
              <a:t>and cerebral </a:t>
            </a:r>
            <a:r>
              <a:rPr lang="en-US" sz="2000" dirty="0">
                <a:solidFill>
                  <a:schemeClr val="accent4"/>
                </a:solidFill>
                <a:latin typeface="GillSansStd"/>
              </a:rPr>
              <a:t>visual impairment (MDVI). A brief overview of how to construct this simple tent </a:t>
            </a:r>
            <a:r>
              <a:rPr lang="en-US" sz="2000" dirty="0" smtClean="0">
                <a:solidFill>
                  <a:schemeClr val="accent4"/>
                </a:solidFill>
                <a:latin typeface="GillSansStd"/>
              </a:rPr>
              <a:t>is presented</a:t>
            </a:r>
            <a:r>
              <a:rPr lang="en-US" sz="2000" dirty="0">
                <a:solidFill>
                  <a:schemeClr val="accent4"/>
                </a:solidFill>
                <a:latin typeface="GillSansStd"/>
              </a:rPr>
              <a:t>, and the ways in which these tents have proved effective are described by means </a:t>
            </a:r>
            <a:r>
              <a:rPr lang="en-US" sz="2000" dirty="0" smtClean="0">
                <a:solidFill>
                  <a:schemeClr val="accent4"/>
                </a:solidFill>
                <a:latin typeface="GillSansStd"/>
              </a:rPr>
              <a:t>of two </a:t>
            </a:r>
            <a:r>
              <a:rPr lang="en-US" sz="2000" dirty="0">
                <a:solidFill>
                  <a:schemeClr val="accent4"/>
                </a:solidFill>
                <a:latin typeface="GillSansStd"/>
              </a:rPr>
              <a:t>case studies of students with complex needs. The positive impact over a 2-year period </a:t>
            </a:r>
            <a:r>
              <a:rPr lang="en-US" sz="2000" dirty="0" smtClean="0">
                <a:solidFill>
                  <a:schemeClr val="accent4"/>
                </a:solidFill>
                <a:latin typeface="GillSansStd"/>
              </a:rPr>
              <a:t>was considerable</a:t>
            </a:r>
            <a:r>
              <a:rPr lang="en-US" sz="2000" dirty="0">
                <a:solidFill>
                  <a:schemeClr val="accent4"/>
                </a:solidFill>
                <a:latin typeface="GillSansStd"/>
              </a:rPr>
              <a:t>. The changes brought about persisted into typical environments, and parents </a:t>
            </a:r>
            <a:r>
              <a:rPr lang="en-US" sz="2000" dirty="0" smtClean="0">
                <a:solidFill>
                  <a:schemeClr val="accent4"/>
                </a:solidFill>
                <a:latin typeface="GillSansStd"/>
              </a:rPr>
              <a:t>and </a:t>
            </a:r>
            <a:r>
              <a:rPr lang="en-US" sz="2000" dirty="0" err="1" smtClean="0">
                <a:solidFill>
                  <a:schemeClr val="accent4"/>
                </a:solidFill>
                <a:latin typeface="GillSansStd"/>
              </a:rPr>
              <a:t>carers</a:t>
            </a:r>
            <a:r>
              <a:rPr lang="en-US" sz="2000" dirty="0" smtClean="0">
                <a:solidFill>
                  <a:schemeClr val="accent4"/>
                </a:solidFill>
                <a:latin typeface="GillSansStd"/>
              </a:rPr>
              <a:t> </a:t>
            </a:r>
            <a:r>
              <a:rPr lang="en-US" sz="2000" dirty="0">
                <a:solidFill>
                  <a:schemeClr val="accent4"/>
                </a:solidFill>
                <a:latin typeface="GillSansStd"/>
              </a:rPr>
              <a:t>expressed surprise and delight at the outcome. The proposed explanation is that </a:t>
            </a:r>
            <a:r>
              <a:rPr lang="en-US" sz="2000" dirty="0" smtClean="0">
                <a:solidFill>
                  <a:schemeClr val="accent4"/>
                </a:solidFill>
                <a:latin typeface="GillSansStd"/>
              </a:rPr>
              <a:t>the children </a:t>
            </a:r>
            <a:r>
              <a:rPr lang="en-US" sz="2000" dirty="0">
                <a:solidFill>
                  <a:schemeClr val="accent4"/>
                </a:solidFill>
                <a:latin typeface="GillSansStd"/>
              </a:rPr>
              <a:t>who benefitted had profound impairment in seeing more than one or two items at </a:t>
            </a:r>
            <a:r>
              <a:rPr lang="en-US" sz="2000" dirty="0" smtClean="0">
                <a:solidFill>
                  <a:schemeClr val="accent4"/>
                </a:solidFill>
                <a:latin typeface="GillSansStd"/>
              </a:rPr>
              <a:t>once (</a:t>
            </a:r>
            <a:r>
              <a:rPr lang="en-US" sz="2000" dirty="0" err="1">
                <a:solidFill>
                  <a:schemeClr val="accent4"/>
                </a:solidFill>
                <a:latin typeface="GillSansStd"/>
              </a:rPr>
              <a:t>simultanagnosia</a:t>
            </a:r>
            <a:r>
              <a:rPr lang="en-US" sz="2000" dirty="0">
                <a:solidFill>
                  <a:schemeClr val="accent4"/>
                </a:solidFill>
                <a:latin typeface="GillSansStd"/>
              </a:rPr>
              <a:t>) due to presumed damage in the posterior parietal lobes of the brain, related </a:t>
            </a:r>
            <a:r>
              <a:rPr lang="en-US" sz="2000" dirty="0" smtClean="0">
                <a:solidFill>
                  <a:schemeClr val="accent4"/>
                </a:solidFill>
                <a:latin typeface="GillSansStd"/>
              </a:rPr>
              <a:t>to their </a:t>
            </a:r>
            <a:r>
              <a:rPr lang="en-US" sz="2000" dirty="0">
                <a:solidFill>
                  <a:schemeClr val="accent4"/>
                </a:solidFill>
                <a:latin typeface="GillSansStd"/>
              </a:rPr>
              <a:t>cerebral palsy, and that elimination of distraction allowed this limited visual function to </a:t>
            </a:r>
            <a:r>
              <a:rPr lang="en-US" sz="2000" dirty="0" smtClean="0">
                <a:solidFill>
                  <a:schemeClr val="accent4"/>
                </a:solidFill>
                <a:latin typeface="GillSansStd"/>
              </a:rPr>
              <a:t>be recruited</a:t>
            </a:r>
            <a:r>
              <a:rPr lang="en-US" sz="2000" dirty="0">
                <a:solidFill>
                  <a:schemeClr val="accent4"/>
                </a:solidFill>
                <a:latin typeface="GillSansStd"/>
              </a:rPr>
              <a:t>, to afford meaningful experience and enhance learning.</a:t>
            </a:r>
            <a:endParaRPr lang="nl-NL" sz="2000" dirty="0">
              <a:solidFill>
                <a:schemeClr val="accent4"/>
              </a:solidFill>
            </a:endParaRPr>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556792"/>
            <a:ext cx="3960440" cy="4680520"/>
          </a:xfrm>
        </p:spPr>
      </p:pic>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Tree>
    <p:extLst>
      <p:ext uri="{BB962C8B-B14F-4D97-AF65-F5344CB8AC3E}">
        <p14:creationId xmlns:p14="http://schemas.microsoft.com/office/powerpoint/2010/main" val="1868905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16632"/>
            <a:ext cx="8291264" cy="6009531"/>
          </a:xfrm>
        </p:spPr>
        <p:txBody>
          <a:bodyPr/>
          <a:lstStyle/>
          <a:p>
            <a:pPr marL="0" indent="0">
              <a:buNone/>
            </a:pPr>
            <a:r>
              <a:rPr lang="en-US" sz="1000" dirty="0" err="1"/>
              <a:t>Neuropsychologia</a:t>
            </a:r>
            <a:r>
              <a:rPr lang="en-US" sz="1000" dirty="0"/>
              <a:t> 44 (2006) </a:t>
            </a:r>
            <a:r>
              <a:rPr lang="en-US" sz="1000" dirty="0" smtClean="0"/>
              <a:t>2734–2748 No </a:t>
            </a:r>
            <a:r>
              <a:rPr lang="en-US" sz="1000" dirty="0"/>
              <a:t>double-dissociation between optic ataxia and visual agnosia:</a:t>
            </a:r>
          </a:p>
          <a:p>
            <a:pPr marL="0" indent="0">
              <a:buNone/>
            </a:pPr>
            <a:r>
              <a:rPr lang="en-US" sz="1000" dirty="0">
                <a:solidFill>
                  <a:srgbClr val="FFC000"/>
                </a:solidFill>
              </a:rPr>
              <a:t>Multiple sub-streams for multiple </a:t>
            </a:r>
            <a:r>
              <a:rPr lang="en-US" sz="1000" dirty="0" err="1">
                <a:solidFill>
                  <a:srgbClr val="FFC000"/>
                </a:solidFill>
              </a:rPr>
              <a:t>visuo</a:t>
            </a:r>
            <a:r>
              <a:rPr lang="en-US" sz="1000" dirty="0">
                <a:solidFill>
                  <a:srgbClr val="FFC000"/>
                </a:solidFill>
              </a:rPr>
              <a:t>-manual </a:t>
            </a:r>
            <a:r>
              <a:rPr lang="en-US" sz="1000" dirty="0" smtClean="0">
                <a:solidFill>
                  <a:srgbClr val="FFC000"/>
                </a:solidFill>
              </a:rPr>
              <a:t>integrations</a:t>
            </a:r>
          </a:p>
          <a:p>
            <a:pPr marL="0" indent="0">
              <a:buNone/>
            </a:pPr>
            <a:r>
              <a:rPr lang="it-IT" sz="1000" dirty="0" smtClean="0"/>
              <a:t>L. Pisella a</a:t>
            </a:r>
            <a:r>
              <a:rPr lang="it-IT" sz="1000" i="1" dirty="0" smtClean="0"/>
              <a:t>,</a:t>
            </a:r>
            <a:r>
              <a:rPr lang="it-IT" sz="1000" dirty="0" smtClean="0"/>
              <a:t>b, F. Binkofski c, K. Lasek c, I. Tonid</a:t>
            </a:r>
            <a:r>
              <a:rPr lang="it-IT" sz="1000" i="1" dirty="0" smtClean="0"/>
              <a:t>,</a:t>
            </a:r>
            <a:r>
              <a:rPr lang="it-IT" sz="1000" dirty="0" smtClean="0"/>
              <a:t>e, Y. Rossetti a</a:t>
            </a:r>
            <a:r>
              <a:rPr lang="it-IT" sz="1000" i="1" dirty="0" smtClean="0"/>
              <a:t>,</a:t>
            </a:r>
            <a:r>
              <a:rPr lang="it-IT" sz="1000" dirty="0" smtClean="0"/>
              <a:t>b</a:t>
            </a:r>
            <a:r>
              <a:rPr lang="it-IT" sz="1000" i="1" dirty="0" smtClean="0"/>
              <a:t>,</a:t>
            </a:r>
            <a:r>
              <a:rPr lang="it-IT" sz="1000" dirty="0" smtClean="0"/>
              <a:t>∗</a:t>
            </a:r>
          </a:p>
          <a:p>
            <a:pPr marL="0" indent="0">
              <a:buNone/>
            </a:pPr>
            <a:r>
              <a:rPr lang="fr-FR" sz="1000" dirty="0" smtClean="0"/>
              <a:t>a </a:t>
            </a:r>
            <a:r>
              <a:rPr lang="fr-FR" sz="1000" i="1" dirty="0"/>
              <a:t>INSERM UMR-S 534, Institut National de la </a:t>
            </a:r>
            <a:r>
              <a:rPr lang="fr-FR" sz="1000" i="1" dirty="0" err="1"/>
              <a:t>Sant´e</a:t>
            </a:r>
            <a:r>
              <a:rPr lang="fr-FR" sz="1000" i="1" dirty="0"/>
              <a:t> et de la Recherche M´</a:t>
            </a:r>
            <a:r>
              <a:rPr lang="fr-FR" sz="1000" i="1" dirty="0" err="1"/>
              <a:t>edicale</a:t>
            </a:r>
            <a:r>
              <a:rPr lang="fr-FR" sz="1000" i="1" dirty="0"/>
              <a:t>, and </a:t>
            </a:r>
            <a:r>
              <a:rPr lang="fr-FR" sz="1000" i="1" dirty="0" err="1"/>
              <a:t>Universit´e</a:t>
            </a:r>
            <a:r>
              <a:rPr lang="fr-FR" sz="1000" i="1" dirty="0"/>
              <a:t> Claude Bernard-Lyon, Espace et Action, Bron, France</a:t>
            </a:r>
          </a:p>
          <a:p>
            <a:pPr marL="0" indent="0">
              <a:buNone/>
            </a:pPr>
            <a:r>
              <a:rPr lang="fr-FR" sz="1000" dirty="0"/>
              <a:t>b </a:t>
            </a:r>
            <a:r>
              <a:rPr lang="fr-FR" sz="1000" i="1" dirty="0"/>
              <a:t>‘Mouvement et Handicap’, ‘Institut </a:t>
            </a:r>
            <a:r>
              <a:rPr lang="fr-FR" sz="1000" i="1" dirty="0" err="1"/>
              <a:t>F´ed´eratif</a:t>
            </a:r>
            <a:r>
              <a:rPr lang="fr-FR" sz="1000" i="1" dirty="0"/>
              <a:t> des Neurosciences de Lyon’ and ‘Hospices Civils de Lyon’, France</a:t>
            </a:r>
          </a:p>
          <a:p>
            <a:pPr marL="0" indent="0">
              <a:buNone/>
            </a:pPr>
            <a:r>
              <a:rPr lang="en-US" sz="1000" dirty="0"/>
              <a:t>c </a:t>
            </a:r>
            <a:r>
              <a:rPr lang="en-US" sz="1000" i="1" dirty="0"/>
              <a:t>Department of Neurology and </a:t>
            </a:r>
            <a:r>
              <a:rPr lang="en-US" sz="1000" i="1" dirty="0" err="1"/>
              <a:t>NeuroImage</a:t>
            </a:r>
            <a:r>
              <a:rPr lang="en-US" sz="1000" i="1" dirty="0"/>
              <a:t> Nord, University Hospital Schleswig-Holstein, Campus </a:t>
            </a:r>
            <a:r>
              <a:rPr lang="en-US" sz="1000" i="1" dirty="0" err="1"/>
              <a:t>Luebeck</a:t>
            </a:r>
            <a:r>
              <a:rPr lang="en-US" sz="1000" i="1" dirty="0"/>
              <a:t>, Germany</a:t>
            </a:r>
          </a:p>
          <a:p>
            <a:pPr marL="0" indent="0">
              <a:buNone/>
            </a:pPr>
            <a:r>
              <a:rPr lang="en-US" sz="1000" dirty="0"/>
              <a:t>d </a:t>
            </a:r>
            <a:r>
              <a:rPr lang="en-US" sz="1000" i="1" dirty="0"/>
              <a:t>F.C. </a:t>
            </a:r>
            <a:r>
              <a:rPr lang="en-US" sz="1000" i="1" dirty="0" err="1"/>
              <a:t>Donders</a:t>
            </a:r>
            <a:r>
              <a:rPr lang="en-US" sz="1000" i="1" dirty="0"/>
              <a:t> Centre for Cognitive Neuroimaging, </a:t>
            </a:r>
            <a:r>
              <a:rPr lang="en-US" sz="1000" i="1" dirty="0" err="1"/>
              <a:t>Radboud</a:t>
            </a:r>
            <a:r>
              <a:rPr lang="en-US" sz="1000" i="1" dirty="0"/>
              <a:t> University Nijmegen, The Netherlands</a:t>
            </a:r>
          </a:p>
          <a:p>
            <a:pPr marL="0" indent="0">
              <a:buNone/>
            </a:pPr>
            <a:r>
              <a:rPr lang="en-US" sz="1000" dirty="0"/>
              <a:t>e </a:t>
            </a:r>
            <a:r>
              <a:rPr lang="en-US" sz="1000" i="1" dirty="0" err="1"/>
              <a:t>Njimegen</a:t>
            </a:r>
            <a:r>
              <a:rPr lang="en-US" sz="1000" i="1" dirty="0"/>
              <a:t> Institute for Cognition and Information, </a:t>
            </a:r>
            <a:r>
              <a:rPr lang="en-US" sz="1000" i="1" dirty="0" err="1"/>
              <a:t>Radboud</a:t>
            </a:r>
            <a:r>
              <a:rPr lang="en-US" sz="1000" i="1" dirty="0"/>
              <a:t> University Nijmegen, The Netherlands</a:t>
            </a:r>
          </a:p>
          <a:p>
            <a:pPr marL="0" indent="0">
              <a:buNone/>
            </a:pPr>
            <a:r>
              <a:rPr lang="en-US" sz="1000" dirty="0"/>
              <a:t>Received 27 July 2005; received in revised form 10 March 2006; accepted 17 March </a:t>
            </a:r>
            <a:r>
              <a:rPr lang="en-US" sz="1000" dirty="0" smtClean="0"/>
              <a:t>2006  </a:t>
            </a:r>
            <a:r>
              <a:rPr lang="fr-FR" sz="1000" dirty="0" err="1" smtClean="0"/>
              <a:t>Available</a:t>
            </a:r>
            <a:r>
              <a:rPr lang="fr-FR" sz="1000" dirty="0" smtClean="0"/>
              <a:t> </a:t>
            </a:r>
            <a:r>
              <a:rPr lang="fr-FR" sz="1000" dirty="0"/>
              <a:t>online 6 </a:t>
            </a:r>
            <a:r>
              <a:rPr lang="fr-FR" sz="1000" dirty="0" err="1"/>
              <a:t>June</a:t>
            </a:r>
            <a:r>
              <a:rPr lang="fr-FR" sz="1000" dirty="0"/>
              <a:t> 2006</a:t>
            </a:r>
          </a:p>
          <a:p>
            <a:pPr marL="0" indent="0">
              <a:buNone/>
            </a:pPr>
            <a:r>
              <a:rPr lang="en-US" sz="1000" b="1" dirty="0"/>
              <a:t>Abstract</a:t>
            </a:r>
          </a:p>
          <a:p>
            <a:pPr marL="0" indent="0">
              <a:buNone/>
            </a:pPr>
            <a:r>
              <a:rPr lang="en-US" sz="1000" dirty="0"/>
              <a:t>The current dominant view of the visual system is marked by the functional and anatomical dissociation between a ventral stream specialized for perception and a dorsal stream </a:t>
            </a:r>
            <a:r>
              <a:rPr lang="en-US" sz="1000" dirty="0" err="1"/>
              <a:t>specialised</a:t>
            </a:r>
            <a:r>
              <a:rPr lang="en-US" sz="1000" dirty="0"/>
              <a:t> for action. The “double-dissociation” between visual agnosia (VA), a deficit of visual recognition, and optic ataxia (OA), a deficit of </a:t>
            </a:r>
            <a:r>
              <a:rPr lang="en-US" sz="1000" dirty="0" err="1"/>
              <a:t>visuo</a:t>
            </a:r>
            <a:r>
              <a:rPr lang="en-US" sz="1000" dirty="0"/>
              <a:t>-manual guidance, considered as consecutive to ventral and dorsal damage, respectively, has provided the main argument for this </a:t>
            </a:r>
            <a:r>
              <a:rPr lang="en-US" sz="1000" dirty="0" err="1"/>
              <a:t>dichotomic</a:t>
            </a:r>
            <a:r>
              <a:rPr lang="en-US" sz="1000" dirty="0"/>
              <a:t> view. In the first part of this paper, we show that the currently available empirical data do not suffice to support a double-dissociation between OA and VA. In the second part, we review evidence coming from human neuropsychology and monkey data, which cast further doubts on the validity of a simple double-dissociation between perception and action because they argue for a far more complex </a:t>
            </a:r>
            <a:r>
              <a:rPr lang="en-US" sz="1000" dirty="0" err="1"/>
              <a:t>organisation</a:t>
            </a:r>
            <a:r>
              <a:rPr lang="en-US" sz="1000" dirty="0"/>
              <a:t> with multiple parallel visual-to-motor connections:</a:t>
            </a:r>
          </a:p>
          <a:p>
            <a:pPr marL="0" indent="0">
              <a:buNone/>
            </a:pPr>
            <a:r>
              <a:rPr lang="en-US" sz="1000" dirty="0"/>
              <a:t>1. A </a:t>
            </a:r>
            <a:r>
              <a:rPr lang="en-US" sz="1000" dirty="0" err="1">
                <a:solidFill>
                  <a:srgbClr val="FFC000"/>
                </a:solidFill>
              </a:rPr>
              <a:t>dorso</a:t>
            </a:r>
            <a:r>
              <a:rPr lang="en-US" sz="1000" dirty="0">
                <a:solidFill>
                  <a:srgbClr val="FFC000"/>
                </a:solidFill>
              </a:rPr>
              <a:t>-dorsal pathway (involving the most dorsal part of the parietal and pre-motor cortices): for immediate </a:t>
            </a:r>
            <a:r>
              <a:rPr lang="en-US" sz="1000" dirty="0" err="1">
                <a:solidFill>
                  <a:srgbClr val="FFC000"/>
                </a:solidFill>
              </a:rPr>
              <a:t>visuo</a:t>
            </a:r>
            <a:r>
              <a:rPr lang="en-US" sz="1000" dirty="0">
                <a:solidFill>
                  <a:srgbClr val="FFC000"/>
                </a:solidFill>
              </a:rPr>
              <a:t>-motor control</a:t>
            </a:r>
            <a:r>
              <a:rPr lang="en-US" sz="1000" dirty="0"/>
              <a:t>—with OA as typical disturbance. The latest research about OA is reviewed, showing how these patients exhibit deficits restricted to the most direct and fast </a:t>
            </a:r>
            <a:r>
              <a:rPr lang="en-US" sz="1000" dirty="0" err="1"/>
              <a:t>visuo</a:t>
            </a:r>
            <a:r>
              <a:rPr lang="en-US" sz="1000" dirty="0"/>
              <a:t>-motor transformations. We also propose that mild mirror ataxia, consisting of </a:t>
            </a:r>
            <a:r>
              <a:rPr lang="en-US" sz="1000" dirty="0" err="1"/>
              <a:t>misreaching</a:t>
            </a:r>
            <a:r>
              <a:rPr lang="en-US" sz="1000" dirty="0"/>
              <a:t> errors when the </a:t>
            </a:r>
            <a:r>
              <a:rPr lang="en-US" sz="1000" dirty="0" err="1"/>
              <a:t>controlesional</a:t>
            </a:r>
            <a:r>
              <a:rPr lang="en-US" sz="1000" dirty="0"/>
              <a:t> hand is guided to a visual goal though a mirror, could correspond to OA with an isolated “hand effect”.</a:t>
            </a:r>
          </a:p>
          <a:p>
            <a:pPr marL="0" indent="0">
              <a:buNone/>
            </a:pPr>
            <a:r>
              <a:rPr lang="en-US" sz="1000" dirty="0"/>
              <a:t>2. A </a:t>
            </a:r>
            <a:r>
              <a:rPr lang="en-US" sz="1000" dirty="0">
                <a:solidFill>
                  <a:srgbClr val="FFC000"/>
                </a:solidFill>
              </a:rPr>
              <a:t>ventral stream-prefrontal pathway (connections from the ventral visual stream to pre-frontal areas, by-passing the parietal areas): for “mediate” con</a:t>
            </a:r>
            <a:r>
              <a:rPr lang="en-US" sz="1000" dirty="0"/>
              <a:t>trol (involving spatial or temporal transpositions [Rossetti, Y., &amp; </a:t>
            </a:r>
            <a:r>
              <a:rPr lang="en-US" sz="1000" dirty="0" err="1"/>
              <a:t>Pisella</a:t>
            </a:r>
            <a:r>
              <a:rPr lang="en-US" sz="1000" dirty="0"/>
              <a:t>, L. (2003). Mediate responses as direct evidence for intention: Neuropsychology of Not to-, Not now- and Not there-tasks. In S. Johnson (Ed.), </a:t>
            </a:r>
            <a:r>
              <a:rPr lang="en-US" sz="1000" i="1" dirty="0"/>
              <a:t>Cognitive Neuroscience perspectives on the problem of intentional action </a:t>
            </a:r>
            <a:r>
              <a:rPr lang="en-US" sz="1000" dirty="0"/>
              <a:t>(pp. 67–105). MIT Press.])—with VA as typical disturbance. Preserved </a:t>
            </a:r>
            <a:r>
              <a:rPr lang="en-US" sz="1000" dirty="0" err="1"/>
              <a:t>visuo</a:t>
            </a:r>
            <a:r>
              <a:rPr lang="en-US" sz="1000" dirty="0"/>
              <a:t>-manual guidance in patients with VA is</a:t>
            </a:r>
          </a:p>
          <a:p>
            <a:pPr marL="0" indent="0">
              <a:buNone/>
            </a:pPr>
            <a:r>
              <a:rPr lang="en-US" sz="1000" dirty="0"/>
              <a:t>restricted to immediate goal-directed guidance, they exhibit deficits for delayed or pantomimed actions.</a:t>
            </a:r>
          </a:p>
          <a:p>
            <a:pPr marL="0" indent="0">
              <a:buNone/>
            </a:pPr>
            <a:r>
              <a:rPr lang="en-US" sz="1000" dirty="0"/>
              <a:t>3. </a:t>
            </a:r>
            <a:r>
              <a:rPr lang="en-US" sz="1000" dirty="0">
                <a:solidFill>
                  <a:srgbClr val="FFC000"/>
                </a:solidFill>
              </a:rPr>
              <a:t>A </a:t>
            </a:r>
            <a:r>
              <a:rPr lang="en-US" sz="1000" dirty="0" err="1">
                <a:solidFill>
                  <a:srgbClr val="FFC000"/>
                </a:solidFill>
              </a:rPr>
              <a:t>ventro</a:t>
            </a:r>
            <a:r>
              <a:rPr lang="en-US" sz="1000" dirty="0">
                <a:solidFill>
                  <a:srgbClr val="FFC000"/>
                </a:solidFill>
              </a:rPr>
              <a:t>-dorsal pathway (involving the more ventral part of the parietal lobe and the pre-motor and pre-frontal areas): for complex planning and programming relying on high representational levels with a more bilateral </a:t>
            </a:r>
            <a:r>
              <a:rPr lang="en-US" sz="1000" dirty="0" err="1">
                <a:solidFill>
                  <a:srgbClr val="FFC000"/>
                </a:solidFill>
              </a:rPr>
              <a:t>organi</a:t>
            </a:r>
            <a:r>
              <a:rPr lang="en-US" sz="1000" dirty="0" err="1"/>
              <a:t>sation</a:t>
            </a:r>
            <a:r>
              <a:rPr lang="en-US" sz="1000" dirty="0"/>
              <a:t> or an hemispheric </a:t>
            </a:r>
            <a:r>
              <a:rPr lang="en-US" sz="1000" dirty="0" err="1"/>
              <a:t>lateralisation</a:t>
            </a:r>
            <a:r>
              <a:rPr lang="en-US" sz="1000" dirty="0"/>
              <a:t>—with mirror apraxia, limb apraxia and spatial neglect as representatives. Mirror apraxia is a deficit that affects both hands after unilateral inferior parietal lesion with the patients reaching systematically and repeatedly toward the virtual image in the mirror. Limb apraxia is localized on a more advanced conceptual level of object-related actions and results from deficient integrative, computational and “working memory” capacities of the left inferior parietal </a:t>
            </a:r>
            <a:r>
              <a:rPr lang="en-US" sz="1000" dirty="0" err="1"/>
              <a:t>lobule.Acomponent</a:t>
            </a:r>
            <a:r>
              <a:rPr lang="en-US" sz="1000" dirty="0"/>
              <a:t> of </a:t>
            </a:r>
            <a:r>
              <a:rPr lang="en-US" sz="1000" dirty="0" err="1"/>
              <a:t>spatialworking</a:t>
            </a:r>
            <a:r>
              <a:rPr lang="en-US" sz="1000" dirty="0"/>
              <a:t> memory has recently been revealed also in spatial neglect consecutive to lesion involving the network of the right inferior parietal lobule and the right frontal areas. We conclude by pointing to the differential temporal constraints and integrative capabilities of these parallel </a:t>
            </a:r>
            <a:r>
              <a:rPr lang="en-US" sz="1000" dirty="0" err="1"/>
              <a:t>visuo</a:t>
            </a:r>
            <a:r>
              <a:rPr lang="en-US" sz="1000" dirty="0"/>
              <a:t>-motor pathways as keys to interpret the neuropsychological deficits.</a:t>
            </a:r>
          </a:p>
          <a:p>
            <a:pPr marL="0" indent="0">
              <a:buNone/>
            </a:pPr>
            <a:r>
              <a:rPr lang="en-US" sz="1000" dirty="0"/>
              <a:t>© 2006 Elsevier Ltd. All rights reserved</a:t>
            </a:r>
          </a:p>
          <a:p>
            <a:pPr marL="0" indent="0">
              <a:buNone/>
            </a:pPr>
            <a:endParaRPr lang="nl-NL" sz="800" dirty="0"/>
          </a:p>
        </p:txBody>
      </p:sp>
      <p:sp>
        <p:nvSpPr>
          <p:cNvPr id="6" name="Tijdelijke aanduiding voor voettekst 5"/>
          <p:cNvSpPr>
            <a:spLocks noGrp="1"/>
          </p:cNvSpPr>
          <p:nvPr>
            <p:ph type="ftr" sz="quarter" idx="12"/>
          </p:nvPr>
        </p:nvSpPr>
        <p:spPr/>
        <p:txBody>
          <a:body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23344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Action </a:t>
            </a:r>
            <a:r>
              <a:rPr lang="nl-NL" dirty="0" smtClean="0"/>
              <a:t>VMI </a:t>
            </a:r>
            <a:r>
              <a:rPr lang="nl-NL" dirty="0"/>
              <a:t>&amp; attention</a:t>
            </a:r>
          </a:p>
        </p:txBody>
      </p:sp>
      <p:sp>
        <p:nvSpPr>
          <p:cNvPr id="3" name="Tijdelijke aanduiding voor inhoud 2"/>
          <p:cNvSpPr>
            <a:spLocks noGrp="1"/>
          </p:cNvSpPr>
          <p:nvPr>
            <p:ph idx="1"/>
          </p:nvPr>
        </p:nvSpPr>
        <p:spPr>
          <a:xfrm>
            <a:off x="457200" y="1196752"/>
            <a:ext cx="8229600" cy="4929411"/>
          </a:xfrm>
        </p:spPr>
        <p:txBody>
          <a:bodyPr/>
          <a:lstStyle/>
          <a:p>
            <a:r>
              <a:rPr lang="nl-NL" sz="2400" dirty="0" smtClean="0"/>
              <a:t>Most </a:t>
            </a:r>
            <a:r>
              <a:rPr lang="nl-NL" sz="2400" dirty="0"/>
              <a:t>severe </a:t>
            </a:r>
            <a:r>
              <a:rPr lang="nl-NL" sz="2400" dirty="0" smtClean="0"/>
              <a:t>health </a:t>
            </a:r>
            <a:r>
              <a:rPr lang="nl-NL" sz="2400" dirty="0" err="1" smtClean="0"/>
              <a:t>problems</a:t>
            </a:r>
            <a:r>
              <a:rPr lang="nl-NL" sz="2400" dirty="0" smtClean="0"/>
              <a:t>: </a:t>
            </a:r>
            <a:r>
              <a:rPr lang="nl-NL" sz="2400" dirty="0"/>
              <a:t>dead </a:t>
            </a:r>
            <a:r>
              <a:rPr lang="nl-NL" sz="2400" dirty="0" err="1"/>
              <a:t>tired</a:t>
            </a:r>
            <a:r>
              <a:rPr lang="nl-NL" sz="2400" dirty="0"/>
              <a:t>, no </a:t>
            </a:r>
            <a:r>
              <a:rPr lang="nl-NL" sz="2400" dirty="0" err="1"/>
              <a:t>joy</a:t>
            </a:r>
            <a:r>
              <a:rPr lang="nl-NL" sz="2400" dirty="0"/>
              <a:t> in </a:t>
            </a:r>
            <a:r>
              <a:rPr lang="nl-NL" sz="2400" dirty="0" err="1"/>
              <a:t>playing</a:t>
            </a:r>
            <a:r>
              <a:rPr lang="nl-NL" sz="2400" dirty="0"/>
              <a:t>/</a:t>
            </a:r>
            <a:r>
              <a:rPr lang="nl-NL" sz="2400" dirty="0" err="1"/>
              <a:t>sporting</a:t>
            </a:r>
            <a:r>
              <a:rPr lang="nl-NL" sz="2400" dirty="0"/>
              <a:t> </a:t>
            </a:r>
            <a:r>
              <a:rPr lang="nl-NL" sz="2400" dirty="0" err="1"/>
              <a:t>with</a:t>
            </a:r>
            <a:r>
              <a:rPr lang="nl-NL" sz="2400" dirty="0"/>
              <a:t> </a:t>
            </a:r>
            <a:r>
              <a:rPr lang="nl-NL" sz="2400" dirty="0" err="1"/>
              <a:t>age</a:t>
            </a:r>
            <a:r>
              <a:rPr lang="nl-NL" sz="2400" dirty="0"/>
              <a:t> </a:t>
            </a:r>
            <a:r>
              <a:rPr lang="nl-NL" sz="2400" dirty="0" err="1"/>
              <a:t>mates</a:t>
            </a:r>
            <a:r>
              <a:rPr lang="nl-NL" sz="2400" dirty="0"/>
              <a:t>, </a:t>
            </a:r>
            <a:r>
              <a:rPr lang="nl-NL" sz="2400" dirty="0" err="1"/>
              <a:t>hating</a:t>
            </a:r>
            <a:r>
              <a:rPr lang="nl-NL" sz="2400" dirty="0"/>
              <a:t> new </a:t>
            </a:r>
            <a:r>
              <a:rPr lang="nl-NL" sz="2400" dirty="0" err="1" smtClean="0"/>
              <a:t>situations</a:t>
            </a:r>
            <a:endParaRPr lang="nl-NL" sz="2400" dirty="0" smtClean="0"/>
          </a:p>
          <a:p>
            <a:r>
              <a:rPr lang="nl-NL" sz="2400" dirty="0" err="1" smtClean="0"/>
              <a:t>Especially</a:t>
            </a:r>
            <a:r>
              <a:rPr lang="nl-NL" sz="2400" dirty="0" smtClean="0"/>
              <a:t> in </a:t>
            </a:r>
            <a:r>
              <a:rPr lang="nl-NL" sz="2400" dirty="0" err="1" smtClean="0"/>
              <a:t>children</a:t>
            </a:r>
            <a:r>
              <a:rPr lang="nl-NL" sz="2400" dirty="0" smtClean="0"/>
              <a:t> </a:t>
            </a:r>
            <a:r>
              <a:rPr lang="nl-NL" sz="2400" dirty="0" err="1" smtClean="0"/>
              <a:t>with</a:t>
            </a:r>
            <a:r>
              <a:rPr lang="nl-NL" sz="2400" dirty="0" smtClean="0"/>
              <a:t> </a:t>
            </a:r>
            <a:r>
              <a:rPr lang="nl-NL" sz="2400" dirty="0" err="1" smtClean="0"/>
              <a:t>ataxia</a:t>
            </a:r>
            <a:r>
              <a:rPr lang="nl-NL" sz="2400" dirty="0" smtClean="0"/>
              <a:t>..</a:t>
            </a:r>
          </a:p>
          <a:p>
            <a:r>
              <a:rPr lang="nl-NL" sz="2400" dirty="0" err="1" smtClean="0"/>
              <a:t>Some</a:t>
            </a:r>
            <a:r>
              <a:rPr lang="nl-NL" sz="2400" dirty="0" smtClean="0"/>
              <a:t> miss </a:t>
            </a:r>
            <a:r>
              <a:rPr lang="nl-NL" sz="2400" dirty="0" err="1" smtClean="0"/>
              <a:t>all</a:t>
            </a:r>
            <a:r>
              <a:rPr lang="nl-NL" sz="2400" dirty="0" smtClean="0"/>
              <a:t> </a:t>
            </a:r>
            <a:r>
              <a:rPr lang="nl-NL" sz="2400" dirty="0" err="1" smtClean="0"/>
              <a:t>functional</a:t>
            </a:r>
            <a:r>
              <a:rPr lang="nl-NL" sz="2400" dirty="0" smtClean="0"/>
              <a:t> </a:t>
            </a:r>
            <a:r>
              <a:rPr lang="nl-NL" sz="2400" dirty="0" err="1" smtClean="0"/>
              <a:t>integration</a:t>
            </a:r>
            <a:r>
              <a:rPr lang="nl-NL" sz="2400" dirty="0" smtClean="0"/>
              <a:t> – </a:t>
            </a:r>
            <a:r>
              <a:rPr lang="nl-NL" sz="2400" dirty="0" err="1" smtClean="0"/>
              <a:t>so</a:t>
            </a:r>
            <a:r>
              <a:rPr lang="nl-NL" sz="2400" dirty="0" smtClean="0"/>
              <a:t> </a:t>
            </a:r>
            <a:r>
              <a:rPr lang="nl-NL" sz="2400" dirty="0" err="1" smtClean="0"/>
              <a:t>auditory</a:t>
            </a:r>
            <a:r>
              <a:rPr lang="nl-NL" sz="2400" dirty="0" smtClean="0"/>
              <a:t>/motor, </a:t>
            </a:r>
            <a:r>
              <a:rPr lang="nl-NL" sz="2400" dirty="0" err="1" smtClean="0"/>
              <a:t>haptic</a:t>
            </a:r>
            <a:r>
              <a:rPr lang="nl-NL" sz="2400" dirty="0" smtClean="0"/>
              <a:t>/motor, </a:t>
            </a:r>
            <a:r>
              <a:rPr lang="nl-NL" sz="2400" dirty="0" err="1" smtClean="0"/>
              <a:t>visual</a:t>
            </a:r>
            <a:r>
              <a:rPr lang="nl-NL" sz="2400" dirty="0" smtClean="0"/>
              <a:t>/</a:t>
            </a:r>
            <a:r>
              <a:rPr lang="nl-NL" sz="2400" dirty="0" err="1" smtClean="0"/>
              <a:t>auditory</a:t>
            </a:r>
            <a:endParaRPr lang="nl-NL" sz="2400" dirty="0" smtClean="0"/>
          </a:p>
          <a:p>
            <a:r>
              <a:rPr lang="nl-NL" sz="2400" dirty="0" err="1" smtClean="0"/>
              <a:t>Who</a:t>
            </a:r>
            <a:r>
              <a:rPr lang="nl-NL" sz="2400" dirty="0" smtClean="0"/>
              <a:t> is </a:t>
            </a:r>
            <a:r>
              <a:rPr lang="nl-NL" sz="2400" dirty="0" err="1" smtClean="0"/>
              <a:t>testing</a:t>
            </a:r>
            <a:r>
              <a:rPr lang="nl-NL" sz="2400" dirty="0" smtClean="0"/>
              <a:t> </a:t>
            </a:r>
            <a:r>
              <a:rPr lang="nl-NL" sz="2400" dirty="0" err="1" smtClean="0"/>
              <a:t>this</a:t>
            </a:r>
            <a:r>
              <a:rPr lang="nl-NL" sz="2400" dirty="0" smtClean="0"/>
              <a:t>? </a:t>
            </a:r>
            <a:r>
              <a:rPr lang="nl-NL" sz="2400" dirty="0" err="1" smtClean="0"/>
              <a:t>Nobody</a:t>
            </a:r>
            <a:r>
              <a:rPr lang="nl-NL" sz="2400" dirty="0" smtClean="0"/>
              <a:t>!</a:t>
            </a:r>
          </a:p>
          <a:p>
            <a:r>
              <a:rPr lang="nl-NL" sz="2400" dirty="0" smtClean="0"/>
              <a:t>How?</a:t>
            </a:r>
          </a:p>
          <a:p>
            <a:r>
              <a:rPr lang="nl-NL" sz="2400" dirty="0" smtClean="0"/>
              <a:t>How name </a:t>
            </a:r>
            <a:r>
              <a:rPr lang="nl-NL" sz="2400" dirty="0" err="1" smtClean="0"/>
              <a:t>it</a:t>
            </a:r>
            <a:r>
              <a:rPr lang="nl-NL" sz="2400" dirty="0" smtClean="0"/>
              <a:t> </a:t>
            </a:r>
            <a:r>
              <a:rPr lang="nl-NL" sz="2400" dirty="0" err="1" smtClean="0"/>
              <a:t>and</a:t>
            </a:r>
            <a:r>
              <a:rPr lang="nl-NL" sz="2400" dirty="0" smtClean="0"/>
              <a:t> </a:t>
            </a:r>
            <a:r>
              <a:rPr lang="nl-NL" sz="2400" dirty="0" err="1" smtClean="0"/>
              <a:t>describe</a:t>
            </a:r>
            <a:r>
              <a:rPr lang="nl-NL" sz="2400" dirty="0" smtClean="0"/>
              <a:t> </a:t>
            </a:r>
            <a:r>
              <a:rPr lang="nl-NL" sz="2400" dirty="0" err="1" smtClean="0"/>
              <a:t>it</a:t>
            </a:r>
            <a:r>
              <a:rPr lang="nl-NL" sz="2400" dirty="0" smtClean="0"/>
              <a:t>?</a:t>
            </a:r>
          </a:p>
          <a:p>
            <a:r>
              <a:rPr lang="nl-NL" sz="2400" dirty="0" smtClean="0"/>
              <a:t>No </a:t>
            </a:r>
            <a:r>
              <a:rPr lang="nl-NL" sz="2400" dirty="0" err="1" smtClean="0"/>
              <a:t>norms</a:t>
            </a:r>
            <a:r>
              <a:rPr lang="nl-NL" sz="2400" dirty="0" smtClean="0"/>
              <a:t> </a:t>
            </a:r>
            <a:r>
              <a:rPr lang="nl-NL" sz="2400" dirty="0" err="1" smtClean="0"/>
              <a:t>for</a:t>
            </a:r>
            <a:r>
              <a:rPr lang="nl-NL" sz="2400" dirty="0" smtClean="0"/>
              <a:t> </a:t>
            </a:r>
            <a:r>
              <a:rPr lang="nl-NL" sz="2400" dirty="0" err="1" smtClean="0"/>
              <a:t>children</a:t>
            </a:r>
            <a:r>
              <a:rPr lang="nl-NL" sz="2400" dirty="0" smtClean="0"/>
              <a:t> </a:t>
            </a:r>
            <a:r>
              <a:rPr lang="nl-NL" sz="2400" dirty="0" err="1" smtClean="0"/>
              <a:t>available</a:t>
            </a:r>
            <a:endParaRPr lang="nl-NL" sz="2400" dirty="0" smtClean="0"/>
          </a:p>
          <a:p>
            <a:r>
              <a:rPr lang="nl-NL" sz="2400" dirty="0" smtClean="0"/>
              <a:t>Symposium in </a:t>
            </a:r>
            <a:r>
              <a:rPr lang="nl-NL" sz="2400" dirty="0" err="1"/>
              <a:t>J</a:t>
            </a:r>
            <a:r>
              <a:rPr lang="nl-NL" sz="2400" dirty="0" err="1" smtClean="0"/>
              <a:t>une</a:t>
            </a:r>
            <a:r>
              <a:rPr lang="nl-NL" sz="2400" dirty="0" smtClean="0"/>
              <a:t> 2016 </a:t>
            </a:r>
            <a:r>
              <a:rPr lang="nl-NL" sz="2400" dirty="0" err="1" smtClean="0"/>
              <a:t>to</a:t>
            </a:r>
            <a:r>
              <a:rPr lang="nl-NL" sz="2400" dirty="0" smtClean="0"/>
              <a:t> </a:t>
            </a:r>
            <a:r>
              <a:rPr lang="nl-NL" sz="2400" dirty="0" err="1" smtClean="0"/>
              <a:t>prepare</a:t>
            </a:r>
            <a:r>
              <a:rPr lang="nl-NL" sz="2400" dirty="0" smtClean="0"/>
              <a:t> a joint protocol </a:t>
            </a:r>
            <a:r>
              <a:rPr lang="nl-NL" sz="2400" dirty="0" err="1" smtClean="0"/>
              <a:t>for</a:t>
            </a:r>
            <a:r>
              <a:rPr lang="nl-NL" sz="2400" dirty="0" smtClean="0"/>
              <a:t> </a:t>
            </a:r>
            <a:r>
              <a:rPr lang="nl-NL" sz="2400" dirty="0" err="1" smtClean="0"/>
              <a:t>this</a:t>
            </a:r>
            <a:r>
              <a:rPr lang="nl-NL" sz="2400" dirty="0" smtClean="0"/>
              <a:t> domain </a:t>
            </a:r>
            <a:r>
              <a:rPr lang="nl-NL" sz="2400" dirty="0" err="1" smtClean="0"/>
              <a:t>with</a:t>
            </a:r>
            <a:r>
              <a:rPr lang="nl-NL" sz="2400" dirty="0" smtClean="0"/>
              <a:t> motor </a:t>
            </a:r>
            <a:r>
              <a:rPr lang="nl-NL" sz="2400" dirty="0" err="1" smtClean="0"/>
              <a:t>rehabilitation</a:t>
            </a:r>
            <a:endParaRPr lang="nl-NL" sz="2400" dirty="0" smtClean="0"/>
          </a:p>
          <a:p>
            <a:pPr marL="0" indent="0">
              <a:buNone/>
            </a:pPr>
            <a:endParaRPr lang="nl-NL" sz="2400"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Tree>
    <p:extLst>
      <p:ext uri="{BB962C8B-B14F-4D97-AF65-F5344CB8AC3E}">
        <p14:creationId xmlns:p14="http://schemas.microsoft.com/office/powerpoint/2010/main" val="5501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nl-NL" sz="2800" dirty="0" smtClean="0"/>
              <a:t>1697 </a:t>
            </a:r>
            <a:br>
              <a:rPr lang="nl-NL" sz="2800" dirty="0" smtClean="0"/>
            </a:br>
            <a:r>
              <a:rPr lang="en-GB" sz="2800" dirty="0" smtClean="0"/>
              <a:t>First description of genetic prosopagnosia in Europe</a:t>
            </a:r>
            <a:endParaRPr lang="en-GB" sz="2800" dirty="0"/>
          </a:p>
        </p:txBody>
      </p:sp>
      <p:sp>
        <p:nvSpPr>
          <p:cNvPr id="7" name="Tijdelijke aanduiding voor inhoud 6"/>
          <p:cNvSpPr>
            <a:spLocks noGrp="1"/>
          </p:cNvSpPr>
          <p:nvPr>
            <p:ph sz="half" idx="1"/>
          </p:nvPr>
        </p:nvSpPr>
        <p:spPr/>
        <p:txBody>
          <a:bodyPr/>
          <a:lstStyle/>
          <a:p>
            <a:endParaRPr lang="nl-NL" dirty="0" smtClean="0"/>
          </a:p>
          <a:p>
            <a:endParaRPr lang="nl-NL" dirty="0"/>
          </a:p>
          <a:p>
            <a:r>
              <a:rPr lang="nl-NL" dirty="0" err="1" smtClean="0"/>
              <a:t>Thank</a:t>
            </a:r>
            <a:r>
              <a:rPr lang="nl-NL" dirty="0" smtClean="0"/>
              <a:t> </a:t>
            </a:r>
            <a:r>
              <a:rPr lang="nl-NL" dirty="0" err="1" smtClean="0"/>
              <a:t>you</a:t>
            </a:r>
            <a:r>
              <a:rPr lang="nl-NL" dirty="0" smtClean="0"/>
              <a:t> </a:t>
            </a:r>
            <a:r>
              <a:rPr lang="nl-NL" dirty="0" err="1" smtClean="0"/>
              <a:t>for</a:t>
            </a:r>
            <a:r>
              <a:rPr lang="nl-NL" dirty="0" smtClean="0"/>
              <a:t> </a:t>
            </a:r>
            <a:r>
              <a:rPr lang="nl-NL" dirty="0" err="1" smtClean="0"/>
              <a:t>divided</a:t>
            </a:r>
            <a:r>
              <a:rPr lang="nl-NL" dirty="0" smtClean="0"/>
              <a:t> attention </a:t>
            </a:r>
            <a:r>
              <a:rPr lang="nl-NL" dirty="0" err="1" smtClean="0"/>
              <a:t>with</a:t>
            </a:r>
            <a:r>
              <a:rPr lang="nl-NL" dirty="0" smtClean="0"/>
              <a:t> Amsterdam!</a:t>
            </a:r>
            <a:endParaRPr lang="nl-NL" dirty="0"/>
          </a:p>
        </p:txBody>
      </p:sp>
      <p:pic>
        <p:nvPicPr>
          <p:cNvPr id="9" name="Tijdelijke aanduiding voor inhoud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8064" y="1628800"/>
            <a:ext cx="3394472" cy="4713387"/>
          </a:xfrm>
        </p:spPr>
      </p:pic>
      <p:sp>
        <p:nvSpPr>
          <p:cNvPr id="5" name="Tijdelijke aanduiding voor voettekst 4"/>
          <p:cNvSpPr>
            <a:spLocks noGrp="1"/>
          </p:cNvSpPr>
          <p:nvPr>
            <p:ph type="ftr" sz="quarter" idx="12"/>
          </p:nvPr>
        </p:nvSpPr>
        <p:spPr/>
        <p:txBody>
          <a:bodyPr/>
          <a:lstStyle/>
          <a:p>
            <a:pPr>
              <a:defRPr/>
            </a:pPr>
            <a:r>
              <a:rPr lang="nl-NL" altLang="nl-NL" smtClean="0">
                <a:solidFill>
                  <a:srgbClr val="FFFFFF"/>
                </a:solidFill>
              </a:rPr>
              <a:t>Prague &amp; Brussels 2015</a:t>
            </a:r>
            <a:endParaRPr lang="nl-NL" altLang="nl-NL">
              <a:solidFill>
                <a:srgbClr val="FFFFFF"/>
              </a:solidFill>
            </a:endParaRPr>
          </a:p>
        </p:txBody>
      </p:sp>
      <p:sp>
        <p:nvSpPr>
          <p:cNvPr id="2" name="Tekstvak 1"/>
          <p:cNvSpPr txBox="1"/>
          <p:nvPr/>
        </p:nvSpPr>
        <p:spPr>
          <a:xfrm>
            <a:off x="1043608" y="5301208"/>
            <a:ext cx="3168352" cy="1200329"/>
          </a:xfrm>
          <a:prstGeom prst="rect">
            <a:avLst/>
          </a:prstGeom>
          <a:noFill/>
        </p:spPr>
        <p:txBody>
          <a:bodyPr wrap="square" rtlCol="0">
            <a:spAutoFit/>
          </a:bodyPr>
          <a:lstStyle/>
          <a:p>
            <a:r>
              <a:rPr lang="nl-NL" dirty="0" smtClean="0">
                <a:hlinkClick r:id="rId3"/>
              </a:rPr>
              <a:t>marjoleindik@visio.org</a:t>
            </a:r>
            <a:endParaRPr lang="nl-NL" dirty="0" smtClean="0"/>
          </a:p>
          <a:p>
            <a:r>
              <a:rPr lang="nl-NL" dirty="0" smtClean="0">
                <a:hlinkClick r:id="rId4"/>
              </a:rPr>
              <a:t>info@marjoleindik.com</a:t>
            </a:r>
            <a:endParaRPr lang="nl-NL" dirty="0" smtClean="0"/>
          </a:p>
          <a:p>
            <a:endParaRPr lang="nl-NL" dirty="0" smtClean="0"/>
          </a:p>
          <a:p>
            <a:r>
              <a:rPr lang="nl-NL" dirty="0" smtClean="0"/>
              <a:t>www.marjoleindik.com</a:t>
            </a:r>
            <a:endParaRPr lang="nl-NL" dirty="0"/>
          </a:p>
        </p:txBody>
      </p:sp>
    </p:spTree>
    <p:extLst>
      <p:ext uri="{BB962C8B-B14F-4D97-AF65-F5344CB8AC3E}">
        <p14:creationId xmlns:p14="http://schemas.microsoft.com/office/powerpoint/2010/main" val="1595038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smtClean="0"/>
              <a:t> </a:t>
            </a:r>
            <a:r>
              <a:rPr lang="nl-NL" sz="2800" dirty="0" err="1" smtClean="0"/>
              <a:t>Lebers</a:t>
            </a:r>
            <a:r>
              <a:rPr lang="nl-NL" sz="2800" dirty="0" smtClean="0"/>
              <a:t> </a:t>
            </a:r>
            <a:r>
              <a:rPr lang="nl-NL" sz="2800" dirty="0" err="1" smtClean="0"/>
              <a:t>Congenital</a:t>
            </a:r>
            <a:r>
              <a:rPr lang="nl-NL" sz="2800" dirty="0" smtClean="0"/>
              <a:t> </a:t>
            </a:r>
            <a:r>
              <a:rPr lang="nl-NL" sz="2800" dirty="0" err="1" smtClean="0"/>
              <a:t>Amaurosis</a:t>
            </a:r>
            <a:endParaRPr lang="nl-NL" sz="2800" dirty="0"/>
          </a:p>
        </p:txBody>
      </p:sp>
      <p:sp>
        <p:nvSpPr>
          <p:cNvPr id="3" name="Tijdelijke aanduiding voor inhoud 2"/>
          <p:cNvSpPr>
            <a:spLocks noGrp="1"/>
          </p:cNvSpPr>
          <p:nvPr>
            <p:ph idx="1"/>
          </p:nvPr>
        </p:nvSpPr>
        <p:spPr>
          <a:xfrm>
            <a:off x="457200" y="1268760"/>
            <a:ext cx="8229600" cy="4857403"/>
          </a:xfrm>
        </p:spPr>
        <p:txBody>
          <a:bodyPr/>
          <a:lstStyle/>
          <a:p>
            <a:r>
              <a:rPr lang="en-GB" sz="2800" dirty="0" smtClean="0"/>
              <a:t>Early onset of TRD</a:t>
            </a:r>
          </a:p>
          <a:p>
            <a:r>
              <a:rPr lang="en-GB" sz="2800" dirty="0" smtClean="0"/>
              <a:t>So far more than 18 genes have  been found</a:t>
            </a:r>
          </a:p>
          <a:p>
            <a:r>
              <a:rPr lang="en-GB" sz="2800" dirty="0" smtClean="0"/>
              <a:t>Developmentally very interesting group</a:t>
            </a:r>
          </a:p>
          <a:p>
            <a:r>
              <a:rPr lang="en-GB" sz="2800" dirty="0" smtClean="0"/>
              <a:t>Urgent! Gene </a:t>
            </a:r>
            <a:r>
              <a:rPr lang="en-GB" sz="2800" dirty="0"/>
              <a:t>/</a:t>
            </a:r>
            <a:r>
              <a:rPr lang="en-GB" sz="2800" dirty="0" smtClean="0"/>
              <a:t> gene combination for phenotype subgroups in order two inform parents from the start on what is ahead of them.</a:t>
            </a:r>
            <a:endParaRPr lang="en-GB" sz="2800" dirty="0"/>
          </a:p>
        </p:txBody>
      </p:sp>
      <p:sp>
        <p:nvSpPr>
          <p:cNvPr id="4" name="Tijdelijke aanduiding voor voettekst 3"/>
          <p:cNvSpPr>
            <a:spLocks noGrp="1"/>
          </p:cNvSpPr>
          <p:nvPr>
            <p:ph type="ftr" sz="quarter" idx="12"/>
          </p:nvPr>
        </p:nvSpPr>
        <p:spPr>
          <a:xfrm>
            <a:off x="1187624" y="5301208"/>
            <a:ext cx="7128792" cy="792088"/>
          </a:xfrm>
        </p:spPr>
        <p:txBody>
          <a:bodyPr/>
          <a:lstStyle/>
          <a:p>
            <a:r>
              <a:rPr lang="nl-NL" smtClean="0">
                <a:solidFill>
                  <a:prstClr val="white">
                    <a:tint val="75000"/>
                  </a:prstClr>
                </a:solidFill>
              </a:rPr>
              <a:t>Prague &amp; Brussels 2015</a:t>
            </a:r>
            <a:endParaRPr lang="nl-NL" dirty="0">
              <a:solidFill>
                <a:prstClr val="white">
                  <a:tint val="75000"/>
                </a:prstClr>
              </a:solidFill>
            </a:endParaRPr>
          </a:p>
        </p:txBody>
      </p:sp>
    </p:spTree>
    <p:extLst>
      <p:ext uri="{BB962C8B-B14F-4D97-AF65-F5344CB8AC3E}">
        <p14:creationId xmlns:p14="http://schemas.microsoft.com/office/powerpoint/2010/main" val="2436363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57200" y="273050"/>
            <a:ext cx="3008313" cy="707678"/>
          </a:xfrm>
        </p:spPr>
        <p:txBody>
          <a:bodyPr/>
          <a:lstStyle/>
          <a:p>
            <a:r>
              <a:rPr lang="nl-NL" dirty="0"/>
              <a:t>F</a:t>
            </a:r>
            <a:r>
              <a:rPr lang="nl-NL" dirty="0" smtClean="0"/>
              <a:t>eatures</a:t>
            </a:r>
            <a:endParaRPr lang="nl-NL" dirty="0"/>
          </a:p>
        </p:txBody>
      </p:sp>
      <p:sp>
        <p:nvSpPr>
          <p:cNvPr id="8" name="Tijdelijke aanduiding voor tekst 7"/>
          <p:cNvSpPr>
            <a:spLocks noGrp="1"/>
          </p:cNvSpPr>
          <p:nvPr>
            <p:ph type="body" sz="half" idx="2"/>
          </p:nvPr>
        </p:nvSpPr>
        <p:spPr>
          <a:xfrm>
            <a:off x="457200" y="1124744"/>
            <a:ext cx="3322712" cy="5001419"/>
          </a:xfrm>
        </p:spPr>
        <p:txBody>
          <a:bodyPr>
            <a:normAutofit fontScale="77500" lnSpcReduction="20000"/>
          </a:bodyPr>
          <a:lstStyle/>
          <a:p>
            <a:pPr marL="285750" indent="-285750">
              <a:buFont typeface="Wingdings" panose="05000000000000000000" pitchFamily="2" charset="2"/>
              <a:buChar char="ü"/>
            </a:pPr>
            <a:r>
              <a:rPr lang="en-US" sz="2000" dirty="0"/>
              <a:t>Early visual reactions to movement/patterns – disappearing/some </a:t>
            </a:r>
            <a:r>
              <a:rPr lang="en-US" sz="2000" dirty="0" err="1" smtClean="0"/>
              <a:t>colour</a:t>
            </a:r>
            <a:endParaRPr lang="en-US" sz="2000" dirty="0"/>
          </a:p>
          <a:p>
            <a:pPr marL="285750" indent="-285750">
              <a:buFont typeface="Wingdings" panose="05000000000000000000" pitchFamily="2" charset="2"/>
              <a:buChar char="ü"/>
            </a:pPr>
            <a:r>
              <a:rPr lang="en-US" sz="2000" dirty="0" smtClean="0"/>
              <a:t>Some high hyperopia </a:t>
            </a:r>
            <a:r>
              <a:rPr lang="en-US" sz="2000" dirty="0"/>
              <a:t>– no effect of glasses</a:t>
            </a:r>
          </a:p>
          <a:p>
            <a:pPr marL="285750" indent="-285750">
              <a:buFont typeface="Wingdings" panose="05000000000000000000" pitchFamily="2" charset="2"/>
              <a:buChar char="ü"/>
            </a:pPr>
            <a:r>
              <a:rPr lang="en-US" sz="2000" dirty="0"/>
              <a:t>Eye poking, deep </a:t>
            </a:r>
            <a:r>
              <a:rPr lang="en-US" sz="2000" dirty="0" smtClean="0"/>
              <a:t>eye pockets</a:t>
            </a:r>
          </a:p>
          <a:p>
            <a:pPr marL="285750" indent="-285750">
              <a:buFont typeface="Wingdings" panose="05000000000000000000" pitchFamily="2" charset="2"/>
              <a:buChar char="ü"/>
            </a:pPr>
            <a:r>
              <a:rPr lang="en-US" sz="2000" dirty="0" smtClean="0"/>
              <a:t>Facial comparable? Forehead</a:t>
            </a:r>
          </a:p>
          <a:p>
            <a:pPr marL="285750" indent="-285750">
              <a:buFont typeface="Wingdings" panose="05000000000000000000" pitchFamily="2" charset="2"/>
              <a:buChar char="ü"/>
            </a:pPr>
            <a:r>
              <a:rPr lang="en-US" sz="2000" dirty="0" smtClean="0"/>
              <a:t>Hypermobility; low muscle tone</a:t>
            </a:r>
            <a:endParaRPr lang="en-US" sz="2000" dirty="0"/>
          </a:p>
          <a:p>
            <a:pPr marL="285750" indent="-285750">
              <a:buFont typeface="Wingdings" panose="05000000000000000000" pitchFamily="2" charset="2"/>
              <a:buChar char="ü"/>
            </a:pPr>
            <a:r>
              <a:rPr lang="en-US" sz="2000" dirty="0"/>
              <a:t>O</a:t>
            </a:r>
            <a:r>
              <a:rPr lang="en-US" sz="2000" dirty="0" smtClean="0"/>
              <a:t>ver/under registration problems (SI)</a:t>
            </a:r>
            <a:endParaRPr lang="en-US" sz="2000" dirty="0"/>
          </a:p>
          <a:p>
            <a:pPr marL="285750" indent="-285750">
              <a:buFont typeface="Wingdings" panose="05000000000000000000" pitchFamily="2" charset="2"/>
              <a:buChar char="ü"/>
            </a:pPr>
            <a:r>
              <a:rPr lang="en-US" sz="2000" dirty="0"/>
              <a:t>Cognitive fit</a:t>
            </a:r>
          </a:p>
          <a:p>
            <a:pPr marL="285750" indent="-285750">
              <a:buFont typeface="Wingdings" panose="05000000000000000000" pitchFamily="2" charset="2"/>
              <a:buChar char="ü"/>
            </a:pPr>
            <a:r>
              <a:rPr lang="en-US" sz="2000" dirty="0"/>
              <a:t>Social emotional less fast</a:t>
            </a:r>
          </a:p>
          <a:p>
            <a:pPr marL="285750" indent="-285750">
              <a:buFont typeface="Wingdings" panose="05000000000000000000" pitchFamily="2" charset="2"/>
              <a:buChar char="ü"/>
            </a:pPr>
            <a:r>
              <a:rPr lang="en-US" sz="2000" dirty="0"/>
              <a:t>Breaking point </a:t>
            </a:r>
            <a:r>
              <a:rPr lang="en-US" sz="2000" dirty="0" smtClean="0"/>
              <a:t>15-18 months</a:t>
            </a:r>
            <a:endParaRPr lang="en-US" sz="2000" dirty="0"/>
          </a:p>
          <a:p>
            <a:pPr marL="285750" indent="-285750">
              <a:buFont typeface="Wingdings" panose="05000000000000000000" pitchFamily="2" charset="2"/>
              <a:buChar char="ü"/>
            </a:pPr>
            <a:r>
              <a:rPr lang="nl-NL" sz="2000" dirty="0" smtClean="0"/>
              <a:t>Split in 2 </a:t>
            </a:r>
            <a:r>
              <a:rPr lang="nl-NL" sz="2000" dirty="0" err="1" smtClean="0"/>
              <a:t>main</a:t>
            </a:r>
            <a:r>
              <a:rPr lang="nl-NL" sz="2000" dirty="0" smtClean="0"/>
              <a:t> </a:t>
            </a:r>
            <a:r>
              <a:rPr lang="nl-NL" sz="2000" dirty="0" err="1" smtClean="0"/>
              <a:t>developmental</a:t>
            </a:r>
            <a:r>
              <a:rPr lang="nl-NL" sz="2000" dirty="0" smtClean="0"/>
              <a:t> </a:t>
            </a:r>
            <a:r>
              <a:rPr lang="nl-NL" sz="2000" dirty="0" err="1" smtClean="0"/>
              <a:t>groups</a:t>
            </a:r>
            <a:endParaRPr lang="nl-NL" sz="2000" dirty="0" smtClean="0"/>
          </a:p>
          <a:p>
            <a:pPr marL="285750" indent="-285750">
              <a:buFont typeface="Wingdings" panose="05000000000000000000" pitchFamily="2" charset="2"/>
              <a:buChar char="ü"/>
            </a:pPr>
            <a:r>
              <a:rPr lang="nl-NL" sz="2000" dirty="0" smtClean="0"/>
              <a:t>Parents</a:t>
            </a:r>
          </a:p>
          <a:p>
            <a:pPr marL="285750" indent="-285750">
              <a:buFont typeface="Wingdings" panose="05000000000000000000" pitchFamily="2" charset="2"/>
              <a:buChar char="ü"/>
            </a:pPr>
            <a:r>
              <a:rPr lang="nl-NL" sz="2000" dirty="0" err="1" smtClean="0"/>
              <a:t>Musically</a:t>
            </a:r>
            <a:r>
              <a:rPr lang="nl-NL" sz="2000" dirty="0" smtClean="0"/>
              <a:t> </a:t>
            </a:r>
            <a:r>
              <a:rPr lang="nl-NL" sz="2000" dirty="0" err="1" smtClean="0"/>
              <a:t>gifted</a:t>
            </a:r>
            <a:endParaRPr lang="nl-NL" sz="2000"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9" name="Tekstvak 8"/>
          <p:cNvSpPr txBox="1"/>
          <p:nvPr/>
        </p:nvSpPr>
        <p:spPr>
          <a:xfrm>
            <a:off x="3923928" y="6021288"/>
            <a:ext cx="481147" cy="809764"/>
          </a:xfrm>
          <a:prstGeom prst="rect">
            <a:avLst/>
          </a:prstGeom>
          <a:noFill/>
        </p:spPr>
        <p:txBody>
          <a:bodyPr wrap="square" rtlCol="0">
            <a:spAutoFit/>
          </a:bodyPr>
          <a:lstStyle/>
          <a:p>
            <a:endParaRPr lang="nl-NL" dirty="0"/>
          </a:p>
        </p:txBody>
      </p:sp>
      <p:sp>
        <p:nvSpPr>
          <p:cNvPr id="10" name="Tekstvak 9"/>
          <p:cNvSpPr txBox="1"/>
          <p:nvPr/>
        </p:nvSpPr>
        <p:spPr>
          <a:xfrm>
            <a:off x="683568" y="6021288"/>
            <a:ext cx="7704856" cy="809764"/>
          </a:xfrm>
          <a:prstGeom prst="rect">
            <a:avLst/>
          </a:prstGeom>
          <a:noFill/>
        </p:spPr>
        <p:txBody>
          <a:bodyPr wrap="square" rtlCol="0">
            <a:spAutoFit/>
          </a:bodyPr>
          <a:lstStyle/>
          <a:p>
            <a:endParaRPr lang="nl-NL" dirty="0"/>
          </a:p>
        </p:txBody>
      </p:sp>
      <p:sp>
        <p:nvSpPr>
          <p:cNvPr id="2" name="Tijdelijke aanduiding voor inhoud 1"/>
          <p:cNvSpPr>
            <a:spLocks noGrp="1"/>
          </p:cNvSpPr>
          <p:nvPr>
            <p:ph idx="1"/>
          </p:nvPr>
        </p:nvSpPr>
        <p:spPr/>
        <p:txBody>
          <a:bodyPr/>
          <a:lstStyle/>
          <a:p>
            <a:endParaRPr lang="nl-NL"/>
          </a:p>
        </p:txBody>
      </p:sp>
    </p:spTree>
    <p:extLst>
      <p:ext uri="{BB962C8B-B14F-4D97-AF65-F5344CB8AC3E}">
        <p14:creationId xmlns:p14="http://schemas.microsoft.com/office/powerpoint/2010/main" val="897323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a:t>
            </a:r>
            <a:r>
              <a:rPr lang="nl-NL" dirty="0" smtClean="0"/>
              <a:t>eatures</a:t>
            </a:r>
            <a:endParaRPr lang="nl-NL" dirty="0"/>
          </a:p>
        </p:txBody>
      </p:sp>
      <p:sp>
        <p:nvSpPr>
          <p:cNvPr id="10" name="Tijdelijke aanduiding voor inhoud 9"/>
          <p:cNvSpPr>
            <a:spLocks noGrp="1"/>
          </p:cNvSpPr>
          <p:nvPr>
            <p:ph sz="half" idx="2"/>
          </p:nvPr>
        </p:nvSpPr>
        <p:spPr>
          <a:xfrm>
            <a:off x="4427984" y="1268760"/>
            <a:ext cx="4392488" cy="4857403"/>
          </a:xfrm>
        </p:spPr>
        <p:txBody>
          <a:bodyPr>
            <a:normAutofit fontScale="62500" lnSpcReduction="20000"/>
          </a:bodyPr>
          <a:lstStyle/>
          <a:p>
            <a:pPr marL="285750" indent="-285750">
              <a:buFont typeface="Wingdings" panose="05000000000000000000" pitchFamily="2" charset="2"/>
              <a:buChar char="ü"/>
            </a:pPr>
            <a:r>
              <a:rPr lang="en-US" dirty="0"/>
              <a:t>Early visual reactions to movement/patterns – disappearing/some </a:t>
            </a:r>
            <a:r>
              <a:rPr lang="en-US" dirty="0" err="1" smtClean="0"/>
              <a:t>colour</a:t>
            </a:r>
            <a:endParaRPr lang="en-US" dirty="0"/>
          </a:p>
          <a:p>
            <a:pPr marL="285750" indent="-285750">
              <a:buFont typeface="Wingdings" panose="05000000000000000000" pitchFamily="2" charset="2"/>
              <a:buChar char="ü"/>
            </a:pPr>
            <a:r>
              <a:rPr lang="en-US" dirty="0"/>
              <a:t>Some high </a:t>
            </a:r>
            <a:r>
              <a:rPr lang="en-US" dirty="0" smtClean="0"/>
              <a:t>hyperopia </a:t>
            </a:r>
            <a:r>
              <a:rPr lang="en-US" dirty="0"/>
              <a:t>– no effect of glasses</a:t>
            </a:r>
          </a:p>
          <a:p>
            <a:pPr marL="285750" indent="-285750">
              <a:buFont typeface="Wingdings" panose="05000000000000000000" pitchFamily="2" charset="2"/>
              <a:buChar char="ü"/>
            </a:pPr>
            <a:r>
              <a:rPr lang="en-US" dirty="0"/>
              <a:t>Eye poking, deep eye </a:t>
            </a:r>
            <a:r>
              <a:rPr lang="en-US" dirty="0" smtClean="0"/>
              <a:t>pockets</a:t>
            </a:r>
          </a:p>
          <a:p>
            <a:pPr marL="285750" indent="-285750">
              <a:buFont typeface="Wingdings" panose="05000000000000000000" pitchFamily="2" charset="2"/>
              <a:buChar char="ü"/>
            </a:pPr>
            <a:r>
              <a:rPr lang="en-US" dirty="0"/>
              <a:t>Facial comparable</a:t>
            </a:r>
            <a:r>
              <a:rPr lang="en-US" dirty="0" smtClean="0"/>
              <a:t>? Forehead</a:t>
            </a:r>
            <a:endParaRPr lang="en-US" dirty="0"/>
          </a:p>
          <a:p>
            <a:pPr marL="285750" indent="-285750">
              <a:buFont typeface="Wingdings" panose="05000000000000000000" pitchFamily="2" charset="2"/>
              <a:buChar char="ü"/>
            </a:pPr>
            <a:r>
              <a:rPr lang="en-US" dirty="0"/>
              <a:t>Hypermobility; low muscle tone</a:t>
            </a:r>
          </a:p>
          <a:p>
            <a:pPr marL="285750" indent="-285750">
              <a:buFont typeface="Wingdings" panose="05000000000000000000" pitchFamily="2" charset="2"/>
              <a:buChar char="ü"/>
            </a:pPr>
            <a:r>
              <a:rPr lang="en-US" dirty="0"/>
              <a:t>O</a:t>
            </a:r>
            <a:r>
              <a:rPr lang="en-US" dirty="0" smtClean="0"/>
              <a:t>ver/under registration problems (SI)</a:t>
            </a:r>
            <a:endParaRPr lang="en-US" dirty="0"/>
          </a:p>
          <a:p>
            <a:pPr marL="285750" indent="-285750">
              <a:buFont typeface="Wingdings" panose="05000000000000000000" pitchFamily="2" charset="2"/>
              <a:buChar char="ü"/>
            </a:pPr>
            <a:r>
              <a:rPr lang="en-US" dirty="0"/>
              <a:t>Cognitive fit</a:t>
            </a:r>
          </a:p>
          <a:p>
            <a:pPr marL="285750" indent="-285750">
              <a:buFont typeface="Wingdings" panose="05000000000000000000" pitchFamily="2" charset="2"/>
              <a:buChar char="ü"/>
            </a:pPr>
            <a:r>
              <a:rPr lang="en-US" dirty="0"/>
              <a:t>Social emotional less fast</a:t>
            </a:r>
          </a:p>
          <a:p>
            <a:pPr marL="285750" indent="-285750">
              <a:buFont typeface="Wingdings" panose="05000000000000000000" pitchFamily="2" charset="2"/>
              <a:buChar char="ü"/>
            </a:pPr>
            <a:r>
              <a:rPr lang="en-US" dirty="0"/>
              <a:t>Breaking point 15-18 months</a:t>
            </a:r>
          </a:p>
          <a:p>
            <a:pPr marL="285750" indent="-285750">
              <a:buFont typeface="Wingdings" panose="05000000000000000000" pitchFamily="2" charset="2"/>
              <a:buChar char="ü"/>
            </a:pPr>
            <a:r>
              <a:rPr lang="nl-NL" dirty="0"/>
              <a:t>Split in 2 </a:t>
            </a:r>
            <a:r>
              <a:rPr lang="nl-NL" dirty="0" err="1"/>
              <a:t>main</a:t>
            </a:r>
            <a:r>
              <a:rPr lang="nl-NL" dirty="0"/>
              <a:t> </a:t>
            </a:r>
            <a:r>
              <a:rPr lang="nl-NL" dirty="0" err="1"/>
              <a:t>developmental</a:t>
            </a:r>
            <a:r>
              <a:rPr lang="nl-NL" dirty="0"/>
              <a:t> </a:t>
            </a:r>
            <a:r>
              <a:rPr lang="nl-NL" dirty="0" err="1" smtClean="0"/>
              <a:t>pheno</a:t>
            </a:r>
            <a:r>
              <a:rPr lang="nl-NL" dirty="0" smtClean="0"/>
              <a:t> </a:t>
            </a:r>
            <a:r>
              <a:rPr lang="en-GB" dirty="0" smtClean="0"/>
              <a:t>groups</a:t>
            </a:r>
          </a:p>
          <a:p>
            <a:pPr marL="285750" indent="-285750">
              <a:buFont typeface="Wingdings" panose="05000000000000000000" pitchFamily="2" charset="2"/>
              <a:buChar char="ü"/>
            </a:pPr>
            <a:r>
              <a:rPr lang="en-GB" dirty="0" smtClean="0"/>
              <a:t>Parents</a:t>
            </a:r>
          </a:p>
          <a:p>
            <a:pPr marL="285750" indent="-285750">
              <a:buFont typeface="Wingdings" panose="05000000000000000000" pitchFamily="2" charset="2"/>
              <a:buChar char="ü"/>
            </a:pPr>
            <a:r>
              <a:rPr lang="en-GB" dirty="0" smtClean="0"/>
              <a:t>Musically gifted</a:t>
            </a:r>
          </a:p>
          <a:p>
            <a:pPr marL="0" indent="0">
              <a:buNone/>
            </a:pPr>
            <a:endParaRPr lang="nl-NL"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
        <p:nvSpPr>
          <p:cNvPr id="3" name="5-puntige ster 2"/>
          <p:cNvSpPr/>
          <p:nvPr/>
        </p:nvSpPr>
        <p:spPr>
          <a:xfrm>
            <a:off x="5364088" y="3501008"/>
            <a:ext cx="720080" cy="288032"/>
          </a:xfrm>
          <a:prstGeom prst="star5">
            <a:avLst>
              <a:gd name="adj" fmla="val 0"/>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C000"/>
              </a:solidFill>
            </a:endParaRPr>
          </a:p>
        </p:txBody>
      </p:sp>
      <p:sp>
        <p:nvSpPr>
          <p:cNvPr id="6" name="Tijdelijke aanduiding voor inhoud 5"/>
          <p:cNvSpPr>
            <a:spLocks noGrp="1"/>
          </p:cNvSpPr>
          <p:nvPr>
            <p:ph sz="half" idx="1"/>
          </p:nvPr>
        </p:nvSpPr>
        <p:spPr/>
        <p:txBody>
          <a:bodyPr/>
          <a:lstStyle/>
          <a:p>
            <a:endParaRPr lang="nl-NL"/>
          </a:p>
        </p:txBody>
      </p:sp>
    </p:spTree>
    <p:extLst>
      <p:ext uri="{BB962C8B-B14F-4D97-AF65-F5344CB8AC3E}">
        <p14:creationId xmlns:p14="http://schemas.microsoft.com/office/powerpoint/2010/main" val="1692669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a:bodyPr>
          <a:lstStyle/>
          <a:p>
            <a:r>
              <a:rPr lang="nl-NL" sz="2800" dirty="0" err="1" smtClean="0"/>
              <a:t>Developmental</a:t>
            </a:r>
            <a:r>
              <a:rPr lang="nl-NL" sz="2800" dirty="0" smtClean="0"/>
              <a:t> </a:t>
            </a:r>
            <a:r>
              <a:rPr lang="nl-NL" sz="2800" dirty="0" err="1" smtClean="0"/>
              <a:t>setback</a:t>
            </a:r>
            <a:r>
              <a:rPr lang="nl-NL" sz="2800" dirty="0" smtClean="0"/>
              <a:t>, TOM, </a:t>
            </a:r>
            <a:r>
              <a:rPr lang="nl-NL" sz="2800" dirty="0" err="1" smtClean="0"/>
              <a:t>Autism</a:t>
            </a:r>
            <a:r>
              <a:rPr lang="nl-NL" sz="2800" dirty="0" smtClean="0"/>
              <a:t> </a:t>
            </a:r>
            <a:endParaRPr lang="nl-NL" sz="2800" dirty="0"/>
          </a:p>
        </p:txBody>
      </p:sp>
      <p:sp>
        <p:nvSpPr>
          <p:cNvPr id="3" name="Tijdelijke aanduiding voor inhoud 2"/>
          <p:cNvSpPr>
            <a:spLocks noGrp="1"/>
          </p:cNvSpPr>
          <p:nvPr>
            <p:ph sz="half" idx="1"/>
          </p:nvPr>
        </p:nvSpPr>
        <p:spPr>
          <a:xfrm>
            <a:off x="457200" y="980728"/>
            <a:ext cx="8291264" cy="5400600"/>
          </a:xfrm>
        </p:spPr>
        <p:txBody>
          <a:bodyPr>
            <a:normAutofit/>
          </a:bodyPr>
          <a:lstStyle/>
          <a:p>
            <a:r>
              <a:rPr lang="nl-NL" sz="2000" dirty="0"/>
              <a:t>1/3 </a:t>
            </a:r>
            <a:r>
              <a:rPr lang="nl-NL" sz="2000" dirty="0" smtClean="0"/>
              <a:t>of </a:t>
            </a:r>
            <a:r>
              <a:rPr lang="nl-NL" sz="2000" dirty="0" err="1" smtClean="0"/>
              <a:t>children</a:t>
            </a:r>
            <a:r>
              <a:rPr lang="nl-NL" sz="2000" dirty="0" smtClean="0"/>
              <a:t> </a:t>
            </a:r>
            <a:r>
              <a:rPr lang="nl-NL" sz="2000" dirty="0" err="1" smtClean="0"/>
              <a:t>with</a:t>
            </a:r>
            <a:r>
              <a:rPr lang="nl-NL" sz="2000" dirty="0" smtClean="0"/>
              <a:t> </a:t>
            </a:r>
            <a:r>
              <a:rPr lang="nl-NL" sz="2000" dirty="0" err="1" smtClean="0"/>
              <a:t>autism</a:t>
            </a:r>
            <a:r>
              <a:rPr lang="nl-NL" sz="2000" dirty="0" smtClean="0"/>
              <a:t> shows </a:t>
            </a:r>
            <a:r>
              <a:rPr lang="nl-NL" sz="2000" dirty="0" err="1"/>
              <a:t>developmental</a:t>
            </a:r>
            <a:r>
              <a:rPr lang="nl-NL" sz="2000" dirty="0"/>
              <a:t> </a:t>
            </a:r>
            <a:r>
              <a:rPr lang="nl-NL" sz="2000" dirty="0" err="1" smtClean="0"/>
              <a:t>setback</a:t>
            </a:r>
            <a:r>
              <a:rPr lang="nl-NL" sz="2000" dirty="0" smtClean="0"/>
              <a:t> – </a:t>
            </a:r>
            <a:r>
              <a:rPr lang="nl-NL" sz="2000" dirty="0" err="1" smtClean="0"/>
              <a:t>much</a:t>
            </a:r>
            <a:r>
              <a:rPr lang="nl-NL" sz="2000" dirty="0" smtClean="0"/>
              <a:t> more in blind </a:t>
            </a:r>
            <a:r>
              <a:rPr lang="nl-NL" sz="2000" dirty="0" err="1" smtClean="0"/>
              <a:t>children</a:t>
            </a:r>
            <a:endParaRPr lang="nl-NL" sz="2000" dirty="0" smtClean="0"/>
          </a:p>
          <a:p>
            <a:endParaRPr lang="nl-NL" sz="2000" dirty="0" smtClean="0"/>
          </a:p>
          <a:p>
            <a:r>
              <a:rPr lang="nl-NL" sz="2000" dirty="0"/>
              <a:t>I</a:t>
            </a:r>
            <a:r>
              <a:rPr lang="nl-NL" sz="2000" dirty="0" smtClean="0"/>
              <a:t>n </a:t>
            </a:r>
            <a:r>
              <a:rPr lang="nl-NL" sz="2000" dirty="0" err="1" smtClean="0"/>
              <a:t>normal</a:t>
            </a:r>
            <a:r>
              <a:rPr lang="nl-NL" sz="2000" dirty="0" smtClean="0"/>
              <a:t> </a:t>
            </a:r>
            <a:r>
              <a:rPr lang="nl-NL" sz="2000" dirty="0" err="1" smtClean="0"/>
              <a:t>population</a:t>
            </a:r>
            <a:r>
              <a:rPr lang="nl-NL" sz="2000" dirty="0" smtClean="0"/>
              <a:t>: </a:t>
            </a:r>
            <a:r>
              <a:rPr lang="nl-NL" sz="2000" dirty="0" err="1" smtClean="0"/>
              <a:t>incidence</a:t>
            </a:r>
            <a:r>
              <a:rPr lang="nl-NL" sz="2000" dirty="0" smtClean="0"/>
              <a:t> </a:t>
            </a:r>
            <a:r>
              <a:rPr lang="nl-NL" sz="2000" dirty="0"/>
              <a:t>ASD 0,6-1% </a:t>
            </a:r>
            <a:endParaRPr lang="nl-NL" sz="2000" dirty="0" smtClean="0"/>
          </a:p>
          <a:p>
            <a:endParaRPr lang="nl-NL" sz="2000" dirty="0"/>
          </a:p>
          <a:p>
            <a:r>
              <a:rPr lang="nl-NL" sz="2000" dirty="0" err="1" smtClean="0"/>
              <a:t>About</a:t>
            </a:r>
            <a:r>
              <a:rPr lang="nl-NL" sz="2000" dirty="0" smtClean="0"/>
              <a:t> </a:t>
            </a:r>
            <a:r>
              <a:rPr lang="nl-NL" sz="2000" dirty="0" err="1" smtClean="0"/>
              <a:t>twice</a:t>
            </a:r>
            <a:r>
              <a:rPr lang="nl-NL" sz="2000" dirty="0" smtClean="0"/>
              <a:t> as </a:t>
            </a:r>
            <a:r>
              <a:rPr lang="nl-NL" sz="2000" dirty="0" err="1" smtClean="0"/>
              <a:t>often</a:t>
            </a:r>
            <a:r>
              <a:rPr lang="nl-NL" sz="2000" dirty="0" smtClean="0"/>
              <a:t> in blind </a:t>
            </a:r>
            <a:r>
              <a:rPr lang="nl-NL" sz="2000" dirty="0" err="1" smtClean="0"/>
              <a:t>children</a:t>
            </a:r>
            <a:endParaRPr lang="nl-NL" sz="2000" dirty="0" smtClean="0"/>
          </a:p>
          <a:p>
            <a:endParaRPr lang="nl-NL" sz="2000" dirty="0"/>
          </a:p>
          <a:p>
            <a:r>
              <a:rPr lang="nl-NL" sz="2000" dirty="0" err="1" smtClean="0"/>
              <a:t>Autism</a:t>
            </a:r>
            <a:r>
              <a:rPr lang="nl-NL" sz="2000" dirty="0" smtClean="0"/>
              <a:t> as  a </a:t>
            </a:r>
            <a:r>
              <a:rPr lang="nl-NL" sz="2000" dirty="0" err="1" smtClean="0"/>
              <a:t>consequence</a:t>
            </a:r>
            <a:r>
              <a:rPr lang="nl-NL" sz="2000" dirty="0" smtClean="0"/>
              <a:t> of  </a:t>
            </a:r>
            <a:r>
              <a:rPr lang="nl-NL" sz="2000" dirty="0" err="1" smtClean="0"/>
              <a:t>blindness</a:t>
            </a:r>
            <a:r>
              <a:rPr lang="nl-NL" sz="2000" dirty="0" smtClean="0"/>
              <a:t> </a:t>
            </a:r>
            <a:r>
              <a:rPr lang="nl-NL" sz="2000" dirty="0" err="1" smtClean="0"/>
              <a:t>itself</a:t>
            </a:r>
            <a:r>
              <a:rPr lang="nl-NL" sz="2000" dirty="0" smtClean="0"/>
              <a:t>? </a:t>
            </a:r>
          </a:p>
          <a:p>
            <a:pPr marL="0" indent="0">
              <a:buNone/>
            </a:pPr>
            <a:r>
              <a:rPr lang="nl-NL" sz="2000" dirty="0" smtClean="0"/>
              <a:t>     No!</a:t>
            </a:r>
          </a:p>
          <a:p>
            <a:pPr marL="0" indent="0">
              <a:buNone/>
            </a:pPr>
            <a:endParaRPr lang="en-US" sz="2000" dirty="0" smtClean="0"/>
          </a:p>
          <a:p>
            <a:r>
              <a:rPr lang="en-US" sz="2000" dirty="0" smtClean="0"/>
              <a:t>Neural programming – </a:t>
            </a:r>
            <a:r>
              <a:rPr lang="en-US" sz="2000" dirty="0"/>
              <a:t>Parietal development</a:t>
            </a:r>
            <a:r>
              <a:rPr lang="en-US" sz="2000" dirty="0" smtClean="0"/>
              <a:t>?</a:t>
            </a:r>
            <a:endParaRPr lang="nl-NL" sz="2000" dirty="0"/>
          </a:p>
          <a:p>
            <a:r>
              <a:rPr lang="en-US" sz="2000" dirty="0" err="1" smtClean="0"/>
              <a:t>Cilio</a:t>
            </a:r>
            <a:r>
              <a:rPr lang="en-US" sz="2000" dirty="0" smtClean="0"/>
              <a:t> </a:t>
            </a:r>
            <a:r>
              <a:rPr lang="en-US" sz="2000" dirty="0" err="1" smtClean="0"/>
              <a:t>pathy</a:t>
            </a:r>
            <a:r>
              <a:rPr lang="en-US" sz="2000" dirty="0"/>
              <a:t> </a:t>
            </a:r>
            <a:r>
              <a:rPr lang="en-US" sz="2000" dirty="0" smtClean="0"/>
              <a:t>or other cell metabolism programming? </a:t>
            </a:r>
          </a:p>
          <a:p>
            <a:endParaRPr lang="en-US" sz="2000" dirty="0"/>
          </a:p>
          <a:p>
            <a:endParaRPr lang="en-US" sz="2000" dirty="0" smtClean="0"/>
          </a:p>
          <a:p>
            <a:endParaRPr lang="en-US" sz="2000" dirty="0" smtClean="0"/>
          </a:p>
          <a:p>
            <a:endParaRPr lang="en-US" sz="2000" dirty="0"/>
          </a:p>
          <a:p>
            <a:endParaRPr lang="nl-NL" altLang="nl-NL" sz="2000" dirty="0" smtClean="0"/>
          </a:p>
          <a:p>
            <a:endParaRPr lang="nl-NL" altLang="nl-NL" sz="2000" dirty="0" smtClean="0"/>
          </a:p>
          <a:p>
            <a:endParaRPr lang="nl-NL" altLang="nl-NL" sz="2000" dirty="0"/>
          </a:p>
          <a:p>
            <a:endParaRPr lang="nl-NL" altLang="nl-NL" sz="2000" dirty="0" smtClean="0"/>
          </a:p>
          <a:p>
            <a:endParaRPr lang="en-US" sz="2000" dirty="0"/>
          </a:p>
          <a:p>
            <a:pPr marL="0" indent="0">
              <a:buNone/>
            </a:pPr>
            <a:endParaRPr lang="en-US" sz="2000" dirty="0" smtClean="0"/>
          </a:p>
          <a:p>
            <a:endParaRPr lang="en-US" sz="2000" dirty="0"/>
          </a:p>
          <a:p>
            <a:endParaRPr lang="en-US" sz="2000" dirty="0"/>
          </a:p>
          <a:p>
            <a:endParaRPr lang="en-US" sz="2000" dirty="0" smtClean="0"/>
          </a:p>
          <a:p>
            <a:endParaRPr lang="en-US" sz="2000" dirty="0"/>
          </a:p>
          <a:p>
            <a:endParaRPr lang="nl-NL" sz="2000" dirty="0"/>
          </a:p>
        </p:txBody>
      </p:sp>
      <p:sp>
        <p:nvSpPr>
          <p:cNvPr id="5" name="Tijdelijke aanduiding voor voettekst 4"/>
          <p:cNvSpPr>
            <a:spLocks noGrp="1"/>
          </p:cNvSpPr>
          <p:nvPr>
            <p:ph type="ftr" sz="quarter" idx="12"/>
          </p:nvPr>
        </p:nvSpPr>
        <p:spPr/>
        <p:txBody>
          <a:bodyPr/>
          <a:lstStyle/>
          <a:p>
            <a:r>
              <a:rPr lang="nl-NL" smtClean="0">
                <a:solidFill>
                  <a:prstClr val="white">
                    <a:tint val="75000"/>
                  </a:prstClr>
                </a:solidFill>
              </a:rPr>
              <a:t>Prague &amp; Brussels 2015</a:t>
            </a:r>
            <a:endParaRPr lang="nl-NL" dirty="0">
              <a:solidFill>
                <a:prstClr val="white">
                  <a:tint val="75000"/>
                </a:prstClr>
              </a:solidFill>
            </a:endParaRPr>
          </a:p>
        </p:txBody>
      </p:sp>
      <p:sp>
        <p:nvSpPr>
          <p:cNvPr id="7" name="Tekstvak 6"/>
          <p:cNvSpPr txBox="1"/>
          <p:nvPr/>
        </p:nvSpPr>
        <p:spPr>
          <a:xfrm>
            <a:off x="827584" y="5805264"/>
            <a:ext cx="7704856" cy="707886"/>
          </a:xfrm>
          <a:prstGeom prst="rect">
            <a:avLst/>
          </a:prstGeom>
          <a:noFill/>
        </p:spPr>
        <p:txBody>
          <a:bodyPr wrap="square" rtlCol="0">
            <a:spAutoFit/>
          </a:bodyPr>
          <a:lstStyle/>
          <a:p>
            <a:r>
              <a:rPr lang="en-US" sz="1000" dirty="0"/>
              <a:t>Hobson, R. P., &amp; Bishop, M. (2003). </a:t>
            </a:r>
            <a:r>
              <a:rPr lang="en-US" sz="1000" dirty="0" smtClean="0"/>
              <a:t>The pathogenesis </a:t>
            </a:r>
            <a:r>
              <a:rPr lang="en-US" sz="1000" dirty="0"/>
              <a:t>of autism: Insights from </a:t>
            </a:r>
            <a:r>
              <a:rPr lang="en-US" sz="1000" dirty="0" smtClean="0"/>
              <a:t>congenital </a:t>
            </a:r>
            <a:r>
              <a:rPr lang="nl-NL" sz="1000" dirty="0" err="1" smtClean="0"/>
              <a:t>blindness</a:t>
            </a:r>
            <a:r>
              <a:rPr lang="nl-NL" sz="1000" dirty="0"/>
              <a:t>. </a:t>
            </a:r>
            <a:r>
              <a:rPr lang="nl-NL" sz="1000" dirty="0" smtClean="0"/>
              <a:t> </a:t>
            </a:r>
            <a:r>
              <a:rPr lang="nl-NL" sz="1000" i="1" dirty="0" err="1" smtClean="0"/>
              <a:t>Philosophical</a:t>
            </a:r>
            <a:r>
              <a:rPr lang="nl-NL" sz="1000" i="1" dirty="0" smtClean="0"/>
              <a:t> Transactions </a:t>
            </a:r>
            <a:r>
              <a:rPr lang="en-US" sz="1000" i="1" dirty="0" smtClean="0"/>
              <a:t>of </a:t>
            </a:r>
            <a:r>
              <a:rPr lang="en-US" sz="1000" i="1" dirty="0"/>
              <a:t>the Royal Society of </a:t>
            </a:r>
            <a:r>
              <a:rPr lang="en-US" sz="1000" i="1" dirty="0" smtClean="0"/>
              <a:t>London: Series </a:t>
            </a:r>
            <a:r>
              <a:rPr lang="en-US" sz="1000" i="1" dirty="0"/>
              <a:t>B: Biological Sciences, 358, </a:t>
            </a:r>
            <a:r>
              <a:rPr lang="en-US" sz="1000" dirty="0"/>
              <a:t>335</a:t>
            </a:r>
            <a:r>
              <a:rPr lang="en-US" sz="1000" dirty="0" smtClean="0"/>
              <a:t>– </a:t>
            </a:r>
            <a:r>
              <a:rPr lang="nl-NL" sz="1000" dirty="0" smtClean="0"/>
              <a:t>344</a:t>
            </a:r>
            <a:r>
              <a:rPr lang="nl-NL" sz="1000" dirty="0"/>
              <a:t>.</a:t>
            </a:r>
          </a:p>
          <a:p>
            <a:r>
              <a:rPr lang="en-US" sz="1000" dirty="0"/>
              <a:t>Hobson, R. P., Lee, A., &amp; Brown, R. (1999</a:t>
            </a:r>
            <a:r>
              <a:rPr lang="en-US" sz="1000" dirty="0" smtClean="0"/>
              <a:t>). Autism </a:t>
            </a:r>
            <a:r>
              <a:rPr lang="en-US" sz="1000" dirty="0"/>
              <a:t>and congenital blindness. </a:t>
            </a:r>
            <a:r>
              <a:rPr lang="en-US" sz="1000" i="1" dirty="0" smtClean="0"/>
              <a:t>Journal of </a:t>
            </a:r>
            <a:r>
              <a:rPr lang="en-US" sz="1000" i="1" dirty="0"/>
              <a:t>Autism and Developmental Disorders</a:t>
            </a:r>
            <a:r>
              <a:rPr lang="en-US" sz="1000" i="1" dirty="0" smtClean="0"/>
              <a:t>, </a:t>
            </a:r>
            <a:r>
              <a:rPr lang="nl-NL" sz="1000" i="1" dirty="0" smtClean="0"/>
              <a:t>29</a:t>
            </a:r>
            <a:r>
              <a:rPr lang="nl-NL" sz="1000" dirty="0"/>
              <a:t>, 45–56.</a:t>
            </a:r>
          </a:p>
        </p:txBody>
      </p:sp>
    </p:spTree>
    <p:extLst>
      <p:ext uri="{BB962C8B-B14F-4D97-AF65-F5344CB8AC3E}">
        <p14:creationId xmlns:p14="http://schemas.microsoft.com/office/powerpoint/2010/main" val="7854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tretch>
            <a:fillRect/>
          </a:stretch>
        </p:blipFill>
        <p:spPr bwMode="auto">
          <a:xfrm>
            <a:off x="1187624" y="404665"/>
            <a:ext cx="6840760"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vak 13"/>
          <p:cNvSpPr txBox="1"/>
          <p:nvPr/>
        </p:nvSpPr>
        <p:spPr>
          <a:xfrm>
            <a:off x="611560" y="2636912"/>
            <a:ext cx="8136904" cy="4210383"/>
          </a:xfrm>
          <a:prstGeom prst="rect">
            <a:avLst/>
          </a:prstGeom>
          <a:noFill/>
        </p:spPr>
        <p:txBody>
          <a:bodyPr wrap="square" rtlCol="0">
            <a:spAutoFit/>
          </a:bodyPr>
          <a:lstStyle/>
          <a:p>
            <a:pPr marL="342900" lvl="0" indent="-342900" eaLnBrk="0" fontAlgn="base" hangingPunct="0">
              <a:spcBef>
                <a:spcPct val="20000"/>
              </a:spcBef>
              <a:spcAft>
                <a:spcPct val="0"/>
              </a:spcAft>
              <a:buClr>
                <a:srgbClr val="FFCC00"/>
              </a:buClr>
              <a:buSzPct val="70000"/>
              <a:buFont typeface="Wingdings" pitchFamily="2" charset="2"/>
              <a:buChar char="n"/>
            </a:pPr>
            <a:r>
              <a:rPr lang="nl-NL" altLang="nl-NL" sz="1200" kern="0" dirty="0" err="1">
                <a:solidFill>
                  <a:srgbClr val="FFFFFF"/>
                </a:solidFill>
                <a:effectLst>
                  <a:outerShdw blurRad="38100" dist="38100" dir="2700000" algn="tl">
                    <a:srgbClr val="000000"/>
                  </a:outerShdw>
                </a:effectLst>
              </a:rPr>
              <a:t>Sugiyama</a:t>
            </a:r>
            <a:r>
              <a:rPr lang="nl-NL" altLang="nl-NL" sz="1200" kern="0" dirty="0">
                <a:solidFill>
                  <a:srgbClr val="FFFFFF"/>
                </a:solidFill>
                <a:effectLst>
                  <a:outerShdw blurRad="38100" dist="38100" dir="2700000" algn="tl">
                    <a:srgbClr val="000000"/>
                  </a:outerShdw>
                </a:effectLst>
              </a:rPr>
              <a:t> S, Di </a:t>
            </a:r>
            <a:r>
              <a:rPr lang="nl-NL" altLang="nl-NL" sz="1200" kern="0" dirty="0" err="1">
                <a:solidFill>
                  <a:srgbClr val="FFFFFF"/>
                </a:solidFill>
                <a:effectLst>
                  <a:outerShdw blurRad="38100" dist="38100" dir="2700000" algn="tl">
                    <a:srgbClr val="000000"/>
                  </a:outerShdw>
                </a:effectLst>
              </a:rPr>
              <a:t>Nardo</a:t>
            </a:r>
            <a:r>
              <a:rPr lang="nl-NL" altLang="nl-NL" sz="1200" kern="0" dirty="0">
                <a:solidFill>
                  <a:srgbClr val="FFFFFF"/>
                </a:solidFill>
                <a:effectLst>
                  <a:outerShdw blurRad="38100" dist="38100" dir="2700000" algn="tl">
                    <a:srgbClr val="000000"/>
                  </a:outerShdw>
                </a:effectLst>
              </a:rPr>
              <a:t> AA, </a:t>
            </a:r>
            <a:r>
              <a:rPr lang="nl-NL" altLang="nl-NL" sz="1200" kern="0" dirty="0" err="1">
                <a:solidFill>
                  <a:srgbClr val="FFFFFF"/>
                </a:solidFill>
                <a:effectLst>
                  <a:outerShdw blurRad="38100" dist="38100" dir="2700000" algn="tl">
                    <a:srgbClr val="000000"/>
                  </a:outerShdw>
                </a:effectLst>
              </a:rPr>
              <a:t>Aizawa</a:t>
            </a:r>
            <a:r>
              <a:rPr lang="nl-NL" altLang="nl-NL" sz="1200" kern="0" dirty="0">
                <a:solidFill>
                  <a:srgbClr val="FFFFFF"/>
                </a:solidFill>
                <a:effectLst>
                  <a:outerShdw blurRad="38100" dist="38100" dir="2700000" algn="tl">
                    <a:srgbClr val="000000"/>
                  </a:outerShdw>
                </a:effectLst>
              </a:rPr>
              <a:t> S, </a:t>
            </a:r>
            <a:r>
              <a:rPr lang="nl-NL" altLang="nl-NL" sz="1200" kern="0" dirty="0" err="1">
                <a:solidFill>
                  <a:srgbClr val="FFFFFF"/>
                </a:solidFill>
                <a:effectLst>
                  <a:outerShdw blurRad="38100" dist="38100" dir="2700000" algn="tl">
                    <a:srgbClr val="000000"/>
                  </a:outerShdw>
                </a:effectLst>
              </a:rPr>
              <a:t>Matsuo</a:t>
            </a:r>
            <a:r>
              <a:rPr lang="nl-NL" altLang="nl-NL" sz="1200" kern="0" dirty="0">
                <a:solidFill>
                  <a:srgbClr val="FFFFFF"/>
                </a:solidFill>
                <a:effectLst>
                  <a:outerShdw blurRad="38100" dist="38100" dir="2700000" algn="tl">
                    <a:srgbClr val="000000"/>
                  </a:outerShdw>
                </a:effectLst>
              </a:rPr>
              <a:t> I, </a:t>
            </a:r>
            <a:r>
              <a:rPr lang="nl-NL" altLang="nl-NL" sz="1200" kern="0" dirty="0" err="1">
                <a:solidFill>
                  <a:srgbClr val="FFFFFF"/>
                </a:solidFill>
                <a:effectLst>
                  <a:outerShdw blurRad="38100" dist="38100" dir="2700000" algn="tl">
                    <a:srgbClr val="000000"/>
                  </a:outerShdw>
                </a:effectLst>
              </a:rPr>
              <a:t>Volovitch</a:t>
            </a:r>
            <a:r>
              <a:rPr lang="nl-NL" altLang="nl-NL" sz="1200" kern="0" dirty="0">
                <a:solidFill>
                  <a:srgbClr val="FFFFFF"/>
                </a:solidFill>
                <a:effectLst>
                  <a:outerShdw blurRad="38100" dist="38100" dir="2700000" algn="tl">
                    <a:srgbClr val="000000"/>
                  </a:outerShdw>
                </a:effectLst>
              </a:rPr>
              <a:t> M, </a:t>
            </a:r>
            <a:r>
              <a:rPr lang="nl-NL" altLang="nl-NL" sz="1200" kern="0" dirty="0" err="1">
                <a:solidFill>
                  <a:srgbClr val="FFFFFF"/>
                </a:solidFill>
                <a:effectLst>
                  <a:outerShdw blurRad="38100" dist="38100" dir="2700000" algn="tl">
                    <a:srgbClr val="000000"/>
                  </a:outerShdw>
                </a:effectLst>
              </a:rPr>
              <a:t>Prochiantz</a:t>
            </a:r>
            <a:r>
              <a:rPr lang="nl-NL" altLang="nl-NL" sz="1200" kern="0" dirty="0">
                <a:solidFill>
                  <a:srgbClr val="FFFFFF"/>
                </a:solidFill>
                <a:effectLst>
                  <a:outerShdw blurRad="38100" dist="38100" dir="2700000" algn="tl">
                    <a:srgbClr val="000000"/>
                  </a:outerShdw>
                </a:effectLst>
              </a:rPr>
              <a:t> A, </a:t>
            </a:r>
            <a:r>
              <a:rPr lang="nl-NL" altLang="nl-NL" sz="1200" b="1" kern="0" dirty="0" err="1">
                <a:solidFill>
                  <a:srgbClr val="FFCC00"/>
                </a:solidFill>
                <a:effectLst>
                  <a:outerShdw blurRad="38100" dist="38100" dir="2700000" algn="tl">
                    <a:srgbClr val="000000"/>
                  </a:outerShdw>
                </a:effectLst>
              </a:rPr>
              <a:t>Hensch</a:t>
            </a:r>
            <a:r>
              <a:rPr lang="nl-NL" altLang="nl-NL" sz="1200" b="1" kern="0" dirty="0">
                <a:solidFill>
                  <a:srgbClr val="FFCC00"/>
                </a:solidFill>
                <a:effectLst>
                  <a:outerShdw blurRad="38100" dist="38100" dir="2700000" algn="tl">
                    <a:srgbClr val="000000"/>
                  </a:outerShdw>
                </a:effectLst>
              </a:rPr>
              <a:t> TK</a:t>
            </a:r>
            <a:r>
              <a:rPr lang="nl-NL" altLang="nl-NL" sz="1200" b="1" kern="0" dirty="0">
                <a:solidFill>
                  <a:srgbClr val="FFFFFF"/>
                </a:solidFill>
                <a:effectLst>
                  <a:outerShdw blurRad="38100" dist="38100" dir="2700000" algn="tl">
                    <a:srgbClr val="000000"/>
                  </a:outerShdw>
                </a:effectLst>
              </a:rPr>
              <a:t>.</a:t>
            </a:r>
            <a:r>
              <a:rPr lang="nl-NL" altLang="nl-NL" sz="1200" kern="0" dirty="0">
                <a:solidFill>
                  <a:srgbClr val="FFFFFF"/>
                </a:solidFill>
                <a:effectLst>
                  <a:outerShdw blurRad="38100" dist="38100" dir="2700000" algn="tl">
                    <a:srgbClr val="000000"/>
                  </a:outerShdw>
                </a:effectLst>
              </a:rPr>
              <a:t> (2008) </a:t>
            </a:r>
            <a:r>
              <a:rPr lang="nl-NL" altLang="nl-NL" sz="1200" kern="0" dirty="0" err="1">
                <a:solidFill>
                  <a:srgbClr val="FFFFFF"/>
                </a:solidFill>
                <a:effectLst>
                  <a:outerShdw blurRad="38100" dist="38100" dir="2700000" algn="tl">
                    <a:srgbClr val="000000"/>
                  </a:outerShdw>
                </a:effectLst>
              </a:rPr>
              <a:t>Experience</a:t>
            </a:r>
            <a:r>
              <a:rPr lang="nl-NL" altLang="nl-NL" sz="1200" kern="0" dirty="0">
                <a:solidFill>
                  <a:srgbClr val="FFFFFF"/>
                </a:solidFill>
                <a:effectLst>
                  <a:outerShdw blurRad="38100" dist="38100" dir="2700000" algn="tl">
                    <a:srgbClr val="000000"/>
                  </a:outerShdw>
                </a:effectLst>
              </a:rPr>
              <a:t>- </a:t>
            </a:r>
            <a:r>
              <a:rPr lang="nl-NL" altLang="nl-NL" sz="1200" kern="0" dirty="0" err="1">
                <a:solidFill>
                  <a:srgbClr val="FFFFFF"/>
                </a:solidFill>
                <a:effectLst>
                  <a:outerShdw blurRad="38100" dist="38100" dir="2700000" algn="tl">
                    <a:srgbClr val="000000"/>
                  </a:outerShdw>
                </a:effectLst>
              </a:rPr>
              <a:t>dependent</a:t>
            </a:r>
            <a:r>
              <a:rPr lang="nl-NL" altLang="nl-NL" sz="1200" kern="0" dirty="0">
                <a:solidFill>
                  <a:srgbClr val="FFFFFF"/>
                </a:solidFill>
                <a:effectLst>
                  <a:outerShdw blurRad="38100" dist="38100" dir="2700000" algn="tl">
                    <a:srgbClr val="000000"/>
                  </a:outerShdw>
                </a:effectLst>
              </a:rPr>
              <a:t> transfer of Otx2 </a:t>
            </a:r>
            <a:r>
              <a:rPr lang="nl-NL" altLang="nl-NL" sz="1200" kern="0" dirty="0" err="1">
                <a:solidFill>
                  <a:srgbClr val="FFFFFF"/>
                </a:solidFill>
                <a:effectLst>
                  <a:outerShdw blurRad="38100" dist="38100" dir="2700000" algn="tl">
                    <a:srgbClr val="000000"/>
                  </a:outerShdw>
                </a:effectLst>
              </a:rPr>
              <a:t>homeoprotein</a:t>
            </a:r>
            <a:r>
              <a:rPr lang="nl-NL" altLang="nl-NL" sz="1200" kern="0" dirty="0">
                <a:solidFill>
                  <a:srgbClr val="FFFFFF"/>
                </a:solidFill>
                <a:effectLst>
                  <a:outerShdw blurRad="38100" dist="38100" dir="2700000" algn="tl">
                    <a:srgbClr val="000000"/>
                  </a:outerShdw>
                </a:effectLst>
              </a:rPr>
              <a:t> </a:t>
            </a:r>
            <a:r>
              <a:rPr lang="nl-NL" altLang="nl-NL" sz="1200" kern="0" dirty="0" err="1">
                <a:solidFill>
                  <a:srgbClr val="FFFFFF"/>
                </a:solidFill>
                <a:effectLst>
                  <a:outerShdw blurRad="38100" dist="38100" dir="2700000" algn="tl">
                    <a:srgbClr val="000000"/>
                  </a:outerShdw>
                </a:effectLst>
              </a:rPr>
              <a:t>into</a:t>
            </a:r>
            <a:r>
              <a:rPr lang="nl-NL" altLang="nl-NL" sz="1200" kern="0" dirty="0">
                <a:solidFill>
                  <a:srgbClr val="FFFFFF"/>
                </a:solidFill>
                <a:effectLst>
                  <a:outerShdw blurRad="38100" dist="38100" dir="2700000" algn="tl">
                    <a:srgbClr val="000000"/>
                  </a:outerShdw>
                </a:effectLst>
              </a:rPr>
              <a:t> the </a:t>
            </a:r>
            <a:r>
              <a:rPr lang="nl-NL" altLang="nl-NL" sz="1200" kern="0" dirty="0" err="1">
                <a:solidFill>
                  <a:srgbClr val="FFFFFF"/>
                </a:solidFill>
                <a:effectLst>
                  <a:outerShdw blurRad="38100" dist="38100" dir="2700000" algn="tl">
                    <a:srgbClr val="000000"/>
                  </a:outerShdw>
                </a:effectLst>
              </a:rPr>
              <a:t>visual</a:t>
            </a:r>
            <a:r>
              <a:rPr lang="nl-NL" altLang="nl-NL" sz="1200" kern="0" dirty="0">
                <a:solidFill>
                  <a:srgbClr val="FFFFFF"/>
                </a:solidFill>
                <a:effectLst>
                  <a:outerShdw blurRad="38100" dist="38100" dir="2700000" algn="tl">
                    <a:srgbClr val="000000"/>
                  </a:outerShdw>
                </a:effectLst>
              </a:rPr>
              <a:t> cortex </a:t>
            </a:r>
            <a:r>
              <a:rPr lang="nl-NL" altLang="nl-NL" sz="1200" kern="0" dirty="0" err="1">
                <a:solidFill>
                  <a:srgbClr val="FFFFFF"/>
                </a:solidFill>
                <a:effectLst>
                  <a:outerShdw blurRad="38100" dist="38100" dir="2700000" algn="tl">
                    <a:srgbClr val="000000"/>
                  </a:outerShdw>
                </a:effectLst>
              </a:rPr>
              <a:t>activates</a:t>
            </a:r>
            <a:r>
              <a:rPr lang="nl-NL" altLang="nl-NL" sz="1200" kern="0" dirty="0">
                <a:solidFill>
                  <a:srgbClr val="FFFFFF"/>
                </a:solidFill>
                <a:effectLst>
                  <a:outerShdw blurRad="38100" dist="38100" dir="2700000" algn="tl">
                    <a:srgbClr val="000000"/>
                  </a:outerShdw>
                </a:effectLst>
              </a:rPr>
              <a:t> </a:t>
            </a:r>
            <a:r>
              <a:rPr lang="nl-NL" altLang="nl-NL" sz="1200" kern="0" dirty="0" err="1">
                <a:solidFill>
                  <a:srgbClr val="FFFFFF"/>
                </a:solidFill>
                <a:effectLst>
                  <a:outerShdw blurRad="38100" dist="38100" dir="2700000" algn="tl">
                    <a:srgbClr val="000000"/>
                  </a:outerShdw>
                </a:effectLst>
              </a:rPr>
              <a:t>postnatal</a:t>
            </a:r>
            <a:r>
              <a:rPr lang="nl-NL" altLang="nl-NL" sz="1200" kern="0" dirty="0">
                <a:solidFill>
                  <a:srgbClr val="FFFFFF"/>
                </a:solidFill>
                <a:effectLst>
                  <a:outerShdw blurRad="38100" dist="38100" dir="2700000" algn="tl">
                    <a:srgbClr val="000000"/>
                  </a:outerShdw>
                </a:effectLst>
              </a:rPr>
              <a:t> </a:t>
            </a:r>
            <a:r>
              <a:rPr lang="nl-NL" altLang="nl-NL" sz="1200" kern="0" dirty="0" err="1">
                <a:solidFill>
                  <a:srgbClr val="FFFFFF"/>
                </a:solidFill>
                <a:effectLst>
                  <a:outerShdw blurRad="38100" dist="38100" dir="2700000" algn="tl">
                    <a:srgbClr val="000000"/>
                  </a:outerShdw>
                </a:effectLst>
              </a:rPr>
              <a:t>plasticity</a:t>
            </a:r>
            <a:r>
              <a:rPr lang="nl-NL" altLang="nl-NL" sz="1200" kern="0" dirty="0">
                <a:solidFill>
                  <a:srgbClr val="FFFFFF"/>
                </a:solidFill>
                <a:effectLst>
                  <a:outerShdw blurRad="38100" dist="38100" dir="2700000" algn="tl">
                    <a:srgbClr val="000000"/>
                  </a:outerShdw>
                </a:effectLst>
              </a:rPr>
              <a:t>. </a:t>
            </a:r>
            <a:r>
              <a:rPr lang="nl-NL" altLang="nl-NL" sz="1200" i="1" kern="0" dirty="0" err="1">
                <a:solidFill>
                  <a:srgbClr val="FFFFFF"/>
                </a:solidFill>
                <a:effectLst>
                  <a:outerShdw blurRad="38100" dist="38100" dir="2700000" algn="tl">
                    <a:srgbClr val="000000"/>
                  </a:outerShdw>
                </a:effectLst>
              </a:rPr>
              <a:t>Cell</a:t>
            </a:r>
            <a:r>
              <a:rPr lang="nl-NL" altLang="nl-NL" sz="1200" kern="0" dirty="0">
                <a:solidFill>
                  <a:srgbClr val="FFFFFF"/>
                </a:solidFill>
                <a:effectLst>
                  <a:outerShdw blurRad="38100" dist="38100" dir="2700000" algn="tl">
                    <a:srgbClr val="000000"/>
                  </a:outerShdw>
                </a:effectLst>
              </a:rPr>
              <a:t> 134:508-520.</a:t>
            </a:r>
          </a:p>
          <a:p>
            <a:pPr marL="342900" lvl="0" indent="-342900" eaLnBrk="0" fontAlgn="base" hangingPunct="0">
              <a:spcBef>
                <a:spcPct val="20000"/>
              </a:spcBef>
              <a:spcAft>
                <a:spcPct val="0"/>
              </a:spcAft>
              <a:buClr>
                <a:srgbClr val="FFCC00"/>
              </a:buClr>
              <a:buSzPct val="70000"/>
              <a:buFont typeface="Wingdings" pitchFamily="2" charset="2"/>
              <a:buChar char="n"/>
            </a:pPr>
            <a:r>
              <a:rPr lang="nl-NL" altLang="nl-NL" sz="1200" kern="0" dirty="0" err="1">
                <a:solidFill>
                  <a:srgbClr val="FFFFFF"/>
                </a:solidFill>
                <a:effectLst>
                  <a:outerShdw blurRad="38100" dist="38100" dir="2700000" algn="tl">
                    <a:srgbClr val="000000"/>
                  </a:outerShdw>
                </a:effectLst>
              </a:rPr>
              <a:t>Morishita</a:t>
            </a:r>
            <a:r>
              <a:rPr lang="nl-NL" altLang="nl-NL" sz="1200" kern="0" dirty="0">
                <a:solidFill>
                  <a:srgbClr val="FFFFFF"/>
                </a:solidFill>
                <a:effectLst>
                  <a:outerShdw blurRad="38100" dist="38100" dir="2700000" algn="tl">
                    <a:srgbClr val="000000"/>
                  </a:outerShdw>
                </a:effectLst>
              </a:rPr>
              <a:t> H, </a:t>
            </a:r>
            <a:r>
              <a:rPr lang="nl-NL" altLang="nl-NL" sz="1200" b="1" kern="0" dirty="0" err="1">
                <a:solidFill>
                  <a:srgbClr val="FFFFFF"/>
                </a:solidFill>
                <a:effectLst>
                  <a:outerShdw blurRad="38100" dist="38100" dir="2700000" algn="tl">
                    <a:srgbClr val="000000"/>
                  </a:outerShdw>
                </a:effectLst>
              </a:rPr>
              <a:t>Hensch</a:t>
            </a:r>
            <a:r>
              <a:rPr lang="nl-NL" altLang="nl-NL" sz="1200" b="1" kern="0" dirty="0">
                <a:solidFill>
                  <a:srgbClr val="FFFFFF"/>
                </a:solidFill>
                <a:effectLst>
                  <a:outerShdw blurRad="38100" dist="38100" dir="2700000" algn="tl">
                    <a:srgbClr val="000000"/>
                  </a:outerShdw>
                </a:effectLst>
              </a:rPr>
              <a:t> TK</a:t>
            </a:r>
            <a:r>
              <a:rPr lang="nl-NL" altLang="nl-NL" sz="1200" kern="0" dirty="0">
                <a:solidFill>
                  <a:srgbClr val="FFFFFF"/>
                </a:solidFill>
                <a:effectLst>
                  <a:outerShdw blurRad="38100" dist="38100" dir="2700000" algn="tl">
                    <a:srgbClr val="000000"/>
                  </a:outerShdw>
                </a:effectLst>
              </a:rPr>
              <a:t>. (2008) Critical </a:t>
            </a:r>
            <a:r>
              <a:rPr lang="nl-NL" altLang="nl-NL" sz="1200" kern="0" dirty="0" err="1">
                <a:solidFill>
                  <a:srgbClr val="FFFFFF"/>
                </a:solidFill>
                <a:effectLst>
                  <a:outerShdw blurRad="38100" dist="38100" dir="2700000" algn="tl">
                    <a:srgbClr val="000000"/>
                  </a:outerShdw>
                </a:effectLst>
              </a:rPr>
              <a:t>period</a:t>
            </a:r>
            <a:r>
              <a:rPr lang="nl-NL" altLang="nl-NL" sz="1200" kern="0" dirty="0">
                <a:solidFill>
                  <a:srgbClr val="FFFFFF"/>
                </a:solidFill>
                <a:effectLst>
                  <a:outerShdw blurRad="38100" dist="38100" dir="2700000" algn="tl">
                    <a:srgbClr val="000000"/>
                  </a:outerShdw>
                </a:effectLst>
              </a:rPr>
              <a:t> </a:t>
            </a:r>
            <a:r>
              <a:rPr lang="nl-NL" altLang="nl-NL" sz="1200" kern="0" dirty="0" err="1">
                <a:solidFill>
                  <a:srgbClr val="FFFFFF"/>
                </a:solidFill>
                <a:effectLst>
                  <a:outerShdw blurRad="38100" dist="38100" dir="2700000" algn="tl">
                    <a:srgbClr val="000000"/>
                  </a:outerShdw>
                </a:effectLst>
              </a:rPr>
              <a:t>revisited</a:t>
            </a:r>
            <a:r>
              <a:rPr lang="nl-NL" altLang="nl-NL" sz="1200" kern="0" dirty="0">
                <a:solidFill>
                  <a:srgbClr val="FFFFFF"/>
                </a:solidFill>
                <a:effectLst>
                  <a:outerShdw blurRad="38100" dist="38100" dir="2700000" algn="tl">
                    <a:srgbClr val="000000"/>
                  </a:outerShdw>
                </a:effectLst>
              </a:rPr>
              <a:t>: impact on </a:t>
            </a:r>
            <a:r>
              <a:rPr lang="nl-NL" altLang="nl-NL" sz="1200" kern="0" dirty="0" err="1">
                <a:solidFill>
                  <a:srgbClr val="FFFFFF"/>
                </a:solidFill>
                <a:effectLst>
                  <a:outerShdw blurRad="38100" dist="38100" dir="2700000" algn="tl">
                    <a:srgbClr val="000000"/>
                  </a:outerShdw>
                </a:effectLst>
              </a:rPr>
              <a:t>vision</a:t>
            </a:r>
            <a:r>
              <a:rPr lang="nl-NL" altLang="nl-NL" sz="1200" kern="0" dirty="0">
                <a:solidFill>
                  <a:srgbClr val="FFFFFF"/>
                </a:solidFill>
                <a:effectLst>
                  <a:outerShdw blurRad="38100" dist="38100" dir="2700000" algn="tl">
                    <a:srgbClr val="000000"/>
                  </a:outerShdw>
                </a:effectLst>
              </a:rPr>
              <a:t>. </a:t>
            </a:r>
            <a:r>
              <a:rPr lang="nl-NL" altLang="nl-NL" sz="1200" i="1" kern="0" dirty="0" err="1">
                <a:solidFill>
                  <a:srgbClr val="FFFFFF"/>
                </a:solidFill>
                <a:effectLst>
                  <a:outerShdw blurRad="38100" dist="38100" dir="2700000" algn="tl">
                    <a:srgbClr val="000000"/>
                  </a:outerShdw>
                </a:effectLst>
              </a:rPr>
              <a:t>Curr</a:t>
            </a:r>
            <a:r>
              <a:rPr lang="nl-NL" altLang="nl-NL" sz="1200" i="1" kern="0" dirty="0">
                <a:solidFill>
                  <a:srgbClr val="FFFFFF"/>
                </a:solidFill>
                <a:effectLst>
                  <a:outerShdw blurRad="38100" dist="38100" dir="2700000" algn="tl">
                    <a:srgbClr val="000000"/>
                  </a:outerShdw>
                </a:effectLst>
              </a:rPr>
              <a:t> </a:t>
            </a:r>
            <a:r>
              <a:rPr lang="nl-NL" altLang="nl-NL" sz="1200" i="1" kern="0" dirty="0" err="1">
                <a:solidFill>
                  <a:srgbClr val="FFFFFF"/>
                </a:solidFill>
                <a:effectLst>
                  <a:outerShdw blurRad="38100" dist="38100" dir="2700000" algn="tl">
                    <a:srgbClr val="000000"/>
                  </a:outerShdw>
                </a:effectLst>
              </a:rPr>
              <a:t>Opin</a:t>
            </a:r>
            <a:r>
              <a:rPr lang="nl-NL" altLang="nl-NL" sz="1200" i="1" kern="0" dirty="0">
                <a:solidFill>
                  <a:srgbClr val="FFFFFF"/>
                </a:solidFill>
                <a:effectLst>
                  <a:outerShdw blurRad="38100" dist="38100" dir="2700000" algn="tl">
                    <a:srgbClr val="000000"/>
                  </a:outerShdw>
                </a:effectLst>
              </a:rPr>
              <a:t> </a:t>
            </a:r>
            <a:r>
              <a:rPr lang="nl-NL" altLang="nl-NL" sz="1200" i="1" kern="0" dirty="0" err="1">
                <a:solidFill>
                  <a:srgbClr val="FFFFFF"/>
                </a:solidFill>
                <a:effectLst>
                  <a:outerShdw blurRad="38100" dist="38100" dir="2700000" algn="tl">
                    <a:srgbClr val="000000"/>
                  </a:outerShdw>
                </a:effectLst>
              </a:rPr>
              <a:t>Neurobiol</a:t>
            </a:r>
            <a:r>
              <a:rPr lang="nl-NL" altLang="nl-NL" sz="1200" i="1" kern="0" dirty="0">
                <a:solidFill>
                  <a:srgbClr val="FFFFFF"/>
                </a:solidFill>
                <a:effectLst>
                  <a:outerShdw blurRad="38100" dist="38100" dir="2700000" algn="tl">
                    <a:srgbClr val="000000"/>
                  </a:outerShdw>
                </a:effectLst>
              </a:rPr>
              <a:t>.</a:t>
            </a:r>
            <a:r>
              <a:rPr lang="nl-NL" altLang="nl-NL" sz="1200" kern="0" dirty="0">
                <a:solidFill>
                  <a:srgbClr val="FFFFFF"/>
                </a:solidFill>
                <a:effectLst>
                  <a:outerShdw blurRad="38100" dist="38100" dir="2700000" algn="tl">
                    <a:srgbClr val="000000"/>
                  </a:outerShdw>
                </a:effectLst>
              </a:rPr>
              <a:t> 18: 101-107</a:t>
            </a:r>
            <a:r>
              <a:rPr lang="nl-NL" altLang="nl-NL" sz="1200" kern="0" dirty="0" smtClean="0">
                <a:solidFill>
                  <a:srgbClr val="FFFFFF"/>
                </a:solidFill>
                <a:effectLst>
                  <a:outerShdw blurRad="38100" dist="38100" dir="2700000" algn="tl">
                    <a:srgbClr val="000000"/>
                  </a:outerShdw>
                </a:effectLst>
              </a:rPr>
              <a:t>.</a:t>
            </a:r>
          </a:p>
          <a:p>
            <a:pPr marL="342900" lvl="0" indent="-342900" eaLnBrk="0" fontAlgn="base" hangingPunct="0">
              <a:spcBef>
                <a:spcPct val="20000"/>
              </a:spcBef>
              <a:spcAft>
                <a:spcPct val="0"/>
              </a:spcAft>
              <a:buClr>
                <a:srgbClr val="FFCC00"/>
              </a:buClr>
              <a:buSzPct val="70000"/>
              <a:buFont typeface="Wingdings" pitchFamily="2" charset="2"/>
              <a:buChar char="n"/>
            </a:pPr>
            <a:endParaRPr lang="en-US" sz="1200" kern="0" dirty="0">
              <a:solidFill>
                <a:srgbClr val="FFFFFF"/>
              </a:solidFill>
              <a:effectLst>
                <a:outerShdw blurRad="38100" dist="38100" dir="2700000" algn="tl">
                  <a:srgbClr val="000000"/>
                </a:outerShdw>
              </a:effectLst>
            </a:endParaRPr>
          </a:p>
          <a:p>
            <a:pPr marL="342900" lvl="0" indent="-342900" eaLnBrk="0" fontAlgn="base" hangingPunct="0">
              <a:spcBef>
                <a:spcPct val="20000"/>
              </a:spcBef>
              <a:spcAft>
                <a:spcPct val="0"/>
              </a:spcAft>
              <a:buClr>
                <a:srgbClr val="FFCC00"/>
              </a:buClr>
              <a:buSzPct val="70000"/>
              <a:buFont typeface="Wingdings" pitchFamily="2" charset="2"/>
              <a:buChar char="n"/>
            </a:pPr>
            <a:r>
              <a:rPr lang="en-US" sz="1200" kern="0" dirty="0">
                <a:solidFill>
                  <a:srgbClr val="FFFFFF"/>
                </a:solidFill>
                <a:effectLst>
                  <a:outerShdw blurRad="38100" dist="38100" dir="2700000" algn="tl">
                    <a:srgbClr val="000000"/>
                  </a:outerShdw>
                </a:effectLst>
              </a:rPr>
              <a:t>Waugh, M.C., Chong, W.K., </a:t>
            </a:r>
            <a:r>
              <a:rPr lang="en-US" sz="1200" kern="0" dirty="0" err="1">
                <a:solidFill>
                  <a:srgbClr val="FFFFFF"/>
                </a:solidFill>
                <a:effectLst>
                  <a:outerShdw blurRad="38100" dist="38100" dir="2700000" algn="tl">
                    <a:srgbClr val="000000"/>
                  </a:outerShdw>
                </a:effectLst>
              </a:rPr>
              <a:t>Sonksen</a:t>
            </a:r>
            <a:r>
              <a:rPr lang="en-US" sz="1200" kern="0" dirty="0">
                <a:solidFill>
                  <a:srgbClr val="FFFFFF"/>
                </a:solidFill>
                <a:effectLst>
                  <a:outerShdw blurRad="38100" dist="38100" dir="2700000" algn="tl">
                    <a:srgbClr val="000000"/>
                  </a:outerShdw>
                </a:effectLst>
              </a:rPr>
              <a:t>, P.M. (1998) Neuroimaging in children with congenital disorders of the peripheral visual system . Developmental Medicine and Child neurology, 40, 812 – 819</a:t>
            </a:r>
          </a:p>
          <a:p>
            <a:pPr marL="342900" lvl="0" indent="-342900" eaLnBrk="0" fontAlgn="base" hangingPunct="0">
              <a:spcBef>
                <a:spcPct val="20000"/>
              </a:spcBef>
              <a:spcAft>
                <a:spcPct val="0"/>
              </a:spcAft>
              <a:buClr>
                <a:srgbClr val="FFCC00"/>
              </a:buClr>
              <a:buSzPct val="70000"/>
              <a:buFont typeface="Wingdings" pitchFamily="2" charset="2"/>
              <a:buChar char="n"/>
            </a:pPr>
            <a:r>
              <a:rPr lang="en-US" sz="1200" kern="0" dirty="0" err="1">
                <a:solidFill>
                  <a:srgbClr val="FFFFFF"/>
                </a:solidFill>
                <a:effectLst>
                  <a:outerShdw blurRad="38100" dist="38100" dir="2700000" algn="tl">
                    <a:srgbClr val="000000"/>
                  </a:outerShdw>
                </a:effectLst>
              </a:rPr>
              <a:t>Sonksen,P.M</a:t>
            </a:r>
            <a:r>
              <a:rPr lang="en-US" sz="1200" kern="0" dirty="0">
                <a:solidFill>
                  <a:srgbClr val="FFFFFF"/>
                </a:solidFill>
                <a:effectLst>
                  <a:outerShdw blurRad="38100" dist="38100" dir="2700000" algn="tl">
                    <a:srgbClr val="000000"/>
                  </a:outerShdw>
                </a:effectLst>
              </a:rPr>
              <a:t>., Dale, </a:t>
            </a:r>
            <a:r>
              <a:rPr lang="en-US" sz="1200" kern="0" dirty="0" smtClean="0">
                <a:solidFill>
                  <a:srgbClr val="FFFFFF"/>
                </a:solidFill>
                <a:effectLst>
                  <a:outerShdw blurRad="38100" dist="38100" dir="2700000" algn="tl">
                    <a:srgbClr val="000000"/>
                  </a:outerShdw>
                </a:effectLst>
              </a:rPr>
              <a:t>N. </a:t>
            </a:r>
            <a:r>
              <a:rPr lang="en-US" sz="1200" kern="0" dirty="0">
                <a:solidFill>
                  <a:srgbClr val="FFFFFF"/>
                </a:solidFill>
                <a:effectLst>
                  <a:outerShdw blurRad="38100" dist="38100" dir="2700000" algn="tl">
                    <a:srgbClr val="000000"/>
                  </a:outerShdw>
                </a:effectLst>
              </a:rPr>
              <a:t>(2002). Visual impairment in infancy: impact on neurodevelopmental and neurobiological processes. Developmental Medicine &amp; Child Neurology 2002, 44: </a:t>
            </a:r>
            <a:r>
              <a:rPr lang="en-US" sz="1200" kern="0" dirty="0" smtClean="0">
                <a:solidFill>
                  <a:srgbClr val="FFFFFF"/>
                </a:solidFill>
                <a:effectLst>
                  <a:outerShdw blurRad="38100" dist="38100" dir="2700000" algn="tl">
                    <a:srgbClr val="000000"/>
                  </a:outerShdw>
                </a:effectLst>
              </a:rPr>
              <a:t>782–791</a:t>
            </a:r>
          </a:p>
          <a:p>
            <a:pPr marL="342900" lvl="0" indent="-342900" eaLnBrk="0" fontAlgn="base" hangingPunct="0">
              <a:spcBef>
                <a:spcPct val="20000"/>
              </a:spcBef>
              <a:spcAft>
                <a:spcPct val="0"/>
              </a:spcAft>
              <a:buClr>
                <a:srgbClr val="FFCC00"/>
              </a:buClr>
              <a:buSzPct val="70000"/>
              <a:buFont typeface="Wingdings" pitchFamily="2" charset="2"/>
              <a:buChar char="n"/>
            </a:pPr>
            <a:endParaRPr lang="en-US" sz="1200" kern="0" dirty="0">
              <a:solidFill>
                <a:srgbClr val="FFFFFF"/>
              </a:solidFill>
              <a:effectLst>
                <a:outerShdw blurRad="38100" dist="38100" dir="2700000" algn="tl">
                  <a:srgbClr val="000000"/>
                </a:outerShdw>
              </a:effectLst>
            </a:endParaRPr>
          </a:p>
          <a:p>
            <a:pPr marL="342900" lvl="0" indent="-342900" eaLnBrk="0" fontAlgn="base" hangingPunct="0">
              <a:spcBef>
                <a:spcPct val="20000"/>
              </a:spcBef>
              <a:spcAft>
                <a:spcPct val="0"/>
              </a:spcAft>
              <a:buClr>
                <a:srgbClr val="FFCC00"/>
              </a:buClr>
              <a:buSzPct val="70000"/>
              <a:buFont typeface="Wingdings" pitchFamily="2" charset="2"/>
              <a:buChar char="n"/>
            </a:pPr>
            <a:r>
              <a:rPr lang="en-US" sz="1200" kern="0" dirty="0" err="1">
                <a:solidFill>
                  <a:srgbClr val="FFFFFF"/>
                </a:solidFill>
                <a:effectLst>
                  <a:outerShdw blurRad="38100" dist="38100" dir="2700000" algn="tl">
                    <a:srgbClr val="000000"/>
                  </a:outerShdw>
                </a:effectLst>
              </a:rPr>
              <a:t>Begeer</a:t>
            </a:r>
            <a:r>
              <a:rPr lang="en-US" sz="1200" kern="0" dirty="0">
                <a:solidFill>
                  <a:srgbClr val="FFFFFF"/>
                </a:solidFill>
                <a:effectLst>
                  <a:outerShdw blurRad="38100" dist="38100" dir="2700000" algn="tl">
                    <a:srgbClr val="000000"/>
                  </a:outerShdw>
                </a:effectLst>
              </a:rPr>
              <a:t>, S.; </a:t>
            </a:r>
            <a:r>
              <a:rPr lang="en-US" sz="1200" kern="0" dirty="0" err="1">
                <a:solidFill>
                  <a:srgbClr val="FFFFFF"/>
                </a:solidFill>
                <a:effectLst>
                  <a:outerShdw blurRad="38100" dist="38100" dir="2700000" algn="tl">
                    <a:srgbClr val="000000"/>
                  </a:outerShdw>
                </a:effectLst>
              </a:rPr>
              <a:t>Dik</a:t>
            </a:r>
            <a:r>
              <a:rPr lang="en-US" sz="1200" kern="0" dirty="0">
                <a:solidFill>
                  <a:srgbClr val="FFFFFF"/>
                </a:solidFill>
                <a:effectLst>
                  <a:outerShdw blurRad="38100" dist="38100" dir="2700000" algn="tl">
                    <a:srgbClr val="000000"/>
                  </a:outerShdw>
                </a:effectLst>
              </a:rPr>
              <a:t>, M,; </a:t>
            </a:r>
            <a:r>
              <a:rPr lang="en-US" sz="1200" kern="0" dirty="0" err="1">
                <a:solidFill>
                  <a:srgbClr val="FFFFFF"/>
                </a:solidFill>
                <a:effectLst>
                  <a:outerShdw blurRad="38100" dist="38100" dir="2700000" algn="tl">
                    <a:srgbClr val="000000"/>
                  </a:outerShdw>
                </a:effectLst>
              </a:rPr>
              <a:t>voor</a:t>
            </a:r>
            <a:r>
              <a:rPr lang="en-US" sz="1200" kern="0" dirty="0">
                <a:solidFill>
                  <a:srgbClr val="FFFFFF"/>
                </a:solidFill>
                <a:effectLst>
                  <a:outerShdw blurRad="38100" dist="38100" dir="2700000" algn="tl">
                    <a:srgbClr val="000000"/>
                  </a:outerShdw>
                </a:effectLst>
              </a:rPr>
              <a:t> de Wind, M.J.; </a:t>
            </a:r>
            <a:r>
              <a:rPr lang="en-US" sz="1200" kern="0" dirty="0" err="1">
                <a:solidFill>
                  <a:srgbClr val="FFFFFF"/>
                </a:solidFill>
                <a:effectLst>
                  <a:outerShdw blurRad="38100" dist="38100" dir="2700000" algn="tl">
                    <a:srgbClr val="000000"/>
                  </a:outerShdw>
                </a:effectLst>
              </a:rPr>
              <a:t>Asbrock</a:t>
            </a:r>
            <a:r>
              <a:rPr lang="en-US" sz="1200" kern="0" dirty="0">
                <a:solidFill>
                  <a:srgbClr val="FFFFFF"/>
                </a:solidFill>
                <a:effectLst>
                  <a:outerShdw blurRad="38100" dist="38100" dir="2700000" algn="tl">
                    <a:srgbClr val="000000"/>
                  </a:outerShdw>
                </a:effectLst>
              </a:rPr>
              <a:t>, D.; </a:t>
            </a:r>
            <a:r>
              <a:rPr lang="en-US" sz="1200" kern="0" dirty="0" err="1">
                <a:solidFill>
                  <a:srgbClr val="FFFFFF"/>
                </a:solidFill>
                <a:effectLst>
                  <a:outerShdw blurRad="38100" dist="38100" dir="2700000" algn="tl">
                    <a:srgbClr val="000000"/>
                  </a:outerShdw>
                </a:effectLst>
              </a:rPr>
              <a:t>Brambring</a:t>
            </a:r>
            <a:r>
              <a:rPr lang="en-US" sz="1200" kern="0" dirty="0">
                <a:solidFill>
                  <a:srgbClr val="FFFFFF"/>
                </a:solidFill>
                <a:effectLst>
                  <a:outerShdw blurRad="38100" dist="38100" dir="2700000" algn="tl">
                    <a:srgbClr val="000000"/>
                  </a:outerShdw>
                </a:effectLst>
              </a:rPr>
              <a:t>, M.; Kef, S. (2014</a:t>
            </a:r>
            <a:r>
              <a:rPr lang="en-US" sz="1200" kern="0" dirty="0" smtClean="0">
                <a:solidFill>
                  <a:srgbClr val="FFFFFF"/>
                </a:solidFill>
                <a:effectLst>
                  <a:outerShdw blurRad="38100" dist="38100" dir="2700000" algn="tl">
                    <a:srgbClr val="000000"/>
                  </a:outerShdw>
                </a:effectLst>
              </a:rPr>
              <a:t>). A </a:t>
            </a:r>
            <a:r>
              <a:rPr lang="en-US" sz="1200" kern="0" dirty="0">
                <a:solidFill>
                  <a:srgbClr val="FFFFFF"/>
                </a:solidFill>
                <a:effectLst>
                  <a:outerShdw blurRad="38100" dist="38100" dir="2700000" algn="tl">
                    <a:srgbClr val="000000"/>
                  </a:outerShdw>
                </a:effectLst>
              </a:rPr>
              <a:t>New Look at Theory of Mind in Children With Ocular and Ocular-Plus Congenital Blindness. Journal of Visual Impairment &amp; Blindness. Jan/Feb2014, Vol. 108 Issue 1, p17-27. 11p. 1 Chart.  (9-22 </a:t>
            </a:r>
            <a:r>
              <a:rPr lang="en-US" sz="1200" kern="0" dirty="0" smtClean="0">
                <a:solidFill>
                  <a:srgbClr val="FFFFFF"/>
                </a:solidFill>
                <a:effectLst>
                  <a:outerShdw blurRad="38100" dist="38100" dir="2700000" algn="tl">
                    <a:srgbClr val="000000"/>
                  </a:outerShdw>
                </a:effectLst>
              </a:rPr>
              <a:t>children)</a:t>
            </a:r>
          </a:p>
          <a:p>
            <a:pPr marL="342900" lvl="0" indent="-342900" eaLnBrk="0" fontAlgn="base" hangingPunct="0">
              <a:spcBef>
                <a:spcPct val="20000"/>
              </a:spcBef>
              <a:spcAft>
                <a:spcPct val="0"/>
              </a:spcAft>
              <a:buClr>
                <a:srgbClr val="FFCC00"/>
              </a:buClr>
              <a:buSzPct val="70000"/>
              <a:buFont typeface="Wingdings" pitchFamily="2" charset="2"/>
              <a:buChar char="n"/>
            </a:pPr>
            <a:endParaRPr lang="en-US" sz="1200" kern="0" dirty="0">
              <a:solidFill>
                <a:srgbClr val="FFFFFF"/>
              </a:solidFill>
              <a:effectLst>
                <a:outerShdw blurRad="38100" dist="38100" dir="2700000" algn="tl">
                  <a:srgbClr val="000000"/>
                </a:outerShdw>
              </a:effectLst>
            </a:endParaRPr>
          </a:p>
          <a:p>
            <a:r>
              <a:rPr lang="nl-NL" sz="1000" b="1" dirty="0" smtClean="0"/>
              <a:t>        </a:t>
            </a:r>
            <a:r>
              <a:rPr lang="nl-NL" sz="1000" b="1" dirty="0" err="1" smtClean="0"/>
              <a:t>Developmental</a:t>
            </a:r>
            <a:r>
              <a:rPr lang="nl-NL" sz="1000" b="1" dirty="0" smtClean="0"/>
              <a:t> </a:t>
            </a:r>
            <a:r>
              <a:rPr lang="nl-NL" sz="1000" b="1" dirty="0" err="1"/>
              <a:t>setback</a:t>
            </a:r>
            <a:r>
              <a:rPr lang="nl-NL" sz="1000" b="1" dirty="0"/>
              <a:t> in </a:t>
            </a:r>
            <a:r>
              <a:rPr lang="nl-NL" sz="1000" b="1" dirty="0" err="1"/>
              <a:t>children</a:t>
            </a:r>
            <a:r>
              <a:rPr lang="nl-NL" sz="1000" b="1" dirty="0"/>
              <a:t> </a:t>
            </a:r>
            <a:r>
              <a:rPr lang="nl-NL" sz="1000" b="1" dirty="0" err="1"/>
              <a:t>with</a:t>
            </a:r>
            <a:r>
              <a:rPr lang="nl-NL" sz="1000" b="1" dirty="0"/>
              <a:t> </a:t>
            </a:r>
            <a:r>
              <a:rPr lang="nl-NL" sz="1000" b="1" dirty="0" err="1"/>
              <a:t>congenital</a:t>
            </a:r>
            <a:r>
              <a:rPr lang="nl-NL" sz="1000" b="1" dirty="0"/>
              <a:t> </a:t>
            </a:r>
            <a:r>
              <a:rPr lang="nl-NL" sz="1000" b="1" dirty="0" err="1" smtClean="0"/>
              <a:t>blindness</a:t>
            </a:r>
            <a:r>
              <a:rPr lang="nl-NL" sz="1000" b="1" dirty="0" smtClean="0"/>
              <a:t>, </a:t>
            </a:r>
            <a:r>
              <a:rPr lang="en-US" sz="1000" b="1" dirty="0" smtClean="0"/>
              <a:t>Literature </a:t>
            </a:r>
            <a:r>
              <a:rPr lang="en-US" sz="1000" b="1" dirty="0"/>
              <a:t>review and record analysis</a:t>
            </a:r>
          </a:p>
          <a:p>
            <a:r>
              <a:rPr lang="nl-NL" sz="1000" dirty="0"/>
              <a:t>	Ans van </a:t>
            </a:r>
            <a:r>
              <a:rPr lang="nl-NL" sz="1000" dirty="0" err="1"/>
              <a:t>Eijden</a:t>
            </a:r>
            <a:r>
              <a:rPr lang="nl-NL" sz="1000" dirty="0"/>
              <a:t>, Ellen van den </a:t>
            </a:r>
            <a:r>
              <a:rPr lang="nl-NL" sz="1000" dirty="0" smtClean="0"/>
              <a:t>Broek  </a:t>
            </a:r>
            <a:r>
              <a:rPr lang="en-US" sz="1000" dirty="0" smtClean="0"/>
              <a:t>Royal </a:t>
            </a:r>
            <a:r>
              <a:rPr lang="en-US" sz="1000" dirty="0"/>
              <a:t>Dutch Visio, The Netherlands</a:t>
            </a:r>
          </a:p>
          <a:p>
            <a:r>
              <a:rPr lang="en-US" sz="1000" dirty="0"/>
              <a:t>	(work in progress)</a:t>
            </a:r>
            <a:endParaRPr lang="nl-NL" sz="1000" dirty="0"/>
          </a:p>
          <a:p>
            <a:pPr marL="342900" lvl="0" indent="-342900" eaLnBrk="0" fontAlgn="base" hangingPunct="0">
              <a:spcBef>
                <a:spcPct val="20000"/>
              </a:spcBef>
              <a:spcAft>
                <a:spcPct val="0"/>
              </a:spcAft>
              <a:buClr>
                <a:srgbClr val="FFCC00"/>
              </a:buClr>
              <a:buSzPct val="70000"/>
              <a:buFont typeface="Wingdings" pitchFamily="2" charset="2"/>
              <a:buChar char="n"/>
            </a:pPr>
            <a:endParaRPr lang="en-US" sz="1200" kern="0" dirty="0" smtClean="0">
              <a:solidFill>
                <a:srgbClr val="FFFFFF"/>
              </a:solidFill>
              <a:effectLst>
                <a:outerShdw blurRad="38100" dist="38100" dir="2700000" algn="tl">
                  <a:srgbClr val="000000"/>
                </a:outerShdw>
              </a:effectLst>
            </a:endParaRPr>
          </a:p>
          <a:p>
            <a:pPr marL="342900" lvl="0" indent="-342900" eaLnBrk="0" fontAlgn="base" hangingPunct="0">
              <a:spcBef>
                <a:spcPct val="20000"/>
              </a:spcBef>
              <a:spcAft>
                <a:spcPct val="0"/>
              </a:spcAft>
              <a:buClr>
                <a:srgbClr val="FFCC00"/>
              </a:buClr>
              <a:buSzPct val="70000"/>
              <a:buFont typeface="Wingdings" pitchFamily="2" charset="2"/>
              <a:buChar char="n"/>
            </a:pPr>
            <a:endParaRPr lang="en-US" sz="1200" kern="0" dirty="0">
              <a:solidFill>
                <a:srgbClr val="FFFFFF"/>
              </a:solidFill>
              <a:effectLst>
                <a:outerShdw blurRad="38100" dist="38100" dir="2700000" algn="tl">
                  <a:srgbClr val="000000"/>
                </a:outerShdw>
              </a:effectLst>
            </a:endParaRPr>
          </a:p>
        </p:txBody>
      </p:sp>
      <p:sp>
        <p:nvSpPr>
          <p:cNvPr id="2" name="Tijdelijke aanduiding voor voettekst 1"/>
          <p:cNvSpPr>
            <a:spLocks noGrp="1"/>
          </p:cNvSpPr>
          <p:nvPr>
            <p:ph type="ftr" sz="quarter" idx="12"/>
          </p:nvPr>
        </p:nvSpPr>
        <p:spPr/>
        <p:txBody>
          <a:bodyPr/>
          <a:lstStyle/>
          <a:p>
            <a:pPr>
              <a:defRPr/>
            </a:pPr>
            <a:r>
              <a:rPr lang="nl-NL" altLang="nl-NL" smtClean="0">
                <a:solidFill>
                  <a:srgbClr val="FFFFFF"/>
                </a:solidFill>
              </a:rPr>
              <a:t>Prague &amp; Brussels 2015</a:t>
            </a:r>
            <a:endParaRPr lang="nl-NL" altLang="nl-NL">
              <a:solidFill>
                <a:srgbClr val="FFFFFF"/>
              </a:solidFill>
            </a:endParaRPr>
          </a:p>
        </p:txBody>
      </p:sp>
    </p:spTree>
    <p:extLst>
      <p:ext uri="{BB962C8B-B14F-4D97-AF65-F5344CB8AC3E}">
        <p14:creationId xmlns:p14="http://schemas.microsoft.com/office/powerpoint/2010/main" val="89981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To</a:t>
            </a:r>
            <a:r>
              <a:rPr lang="nl-NL" dirty="0" smtClean="0"/>
              <a:t> </a:t>
            </a:r>
            <a:r>
              <a:rPr lang="nl-NL" dirty="0" err="1" smtClean="0"/>
              <a:t>be</a:t>
            </a:r>
            <a:r>
              <a:rPr lang="nl-NL" dirty="0" smtClean="0"/>
              <a:t> </a:t>
            </a:r>
            <a:r>
              <a:rPr lang="nl-NL" dirty="0" err="1" smtClean="0"/>
              <a:t>done</a:t>
            </a:r>
            <a:endParaRPr lang="nl-NL" dirty="0"/>
          </a:p>
        </p:txBody>
      </p:sp>
      <p:sp>
        <p:nvSpPr>
          <p:cNvPr id="3" name="Tijdelijke aanduiding voor inhoud 2"/>
          <p:cNvSpPr>
            <a:spLocks noGrp="1"/>
          </p:cNvSpPr>
          <p:nvPr>
            <p:ph idx="1"/>
          </p:nvPr>
        </p:nvSpPr>
        <p:spPr>
          <a:xfrm>
            <a:off x="457200" y="1600201"/>
            <a:ext cx="8229600" cy="4133056"/>
          </a:xfrm>
        </p:spPr>
        <p:txBody>
          <a:bodyPr>
            <a:normAutofit/>
          </a:bodyPr>
          <a:lstStyle/>
          <a:p>
            <a:r>
              <a:rPr lang="nl-NL" sz="2400" dirty="0" smtClean="0"/>
              <a:t>Search </a:t>
            </a:r>
            <a:r>
              <a:rPr lang="nl-NL" sz="2400" dirty="0" err="1" smtClean="0"/>
              <a:t>together</a:t>
            </a:r>
            <a:r>
              <a:rPr lang="nl-NL" sz="2400" dirty="0" smtClean="0"/>
              <a:t>!</a:t>
            </a:r>
          </a:p>
          <a:p>
            <a:r>
              <a:rPr lang="nl-NL" sz="2400" dirty="0" smtClean="0"/>
              <a:t>Collect </a:t>
            </a:r>
            <a:r>
              <a:rPr lang="nl-NL" sz="2400" dirty="0" err="1" smtClean="0"/>
              <a:t>all</a:t>
            </a:r>
            <a:r>
              <a:rPr lang="nl-NL" sz="2400" dirty="0" smtClean="0"/>
              <a:t> gene information at </a:t>
            </a:r>
            <a:r>
              <a:rPr lang="nl-NL" sz="2400" dirty="0" err="1" smtClean="0"/>
              <a:t>one</a:t>
            </a:r>
            <a:r>
              <a:rPr lang="nl-NL" sz="2400" dirty="0" smtClean="0"/>
              <a:t> /</a:t>
            </a:r>
            <a:r>
              <a:rPr lang="nl-NL" sz="2400" dirty="0" err="1" smtClean="0"/>
              <a:t>two</a:t>
            </a:r>
            <a:r>
              <a:rPr lang="nl-NL" sz="2400" dirty="0" smtClean="0"/>
              <a:t> points </a:t>
            </a:r>
            <a:r>
              <a:rPr lang="nl-NL" sz="2400" dirty="0" err="1" smtClean="0"/>
              <a:t>Who</a:t>
            </a:r>
            <a:r>
              <a:rPr lang="nl-NL" sz="2400" dirty="0" smtClean="0"/>
              <a:t>/</a:t>
            </a:r>
            <a:r>
              <a:rPr lang="nl-NL" sz="2400" dirty="0" err="1" smtClean="0"/>
              <a:t>where</a:t>
            </a:r>
            <a:r>
              <a:rPr lang="nl-NL" sz="2400" dirty="0" smtClean="0"/>
              <a:t>?? London?</a:t>
            </a:r>
          </a:p>
          <a:p>
            <a:r>
              <a:rPr lang="nl-NL" sz="2400" dirty="0" err="1" smtClean="0"/>
              <a:t>Ask</a:t>
            </a:r>
            <a:r>
              <a:rPr lang="nl-NL" sz="2400" dirty="0" smtClean="0"/>
              <a:t> the </a:t>
            </a:r>
            <a:r>
              <a:rPr lang="nl-NL" sz="2400" dirty="0" err="1" smtClean="0"/>
              <a:t>grown</a:t>
            </a:r>
            <a:r>
              <a:rPr lang="nl-NL" sz="2400" dirty="0" smtClean="0"/>
              <a:t> ups LCA </a:t>
            </a:r>
            <a:r>
              <a:rPr lang="nl-NL" sz="2400" dirty="0" err="1" smtClean="0"/>
              <a:t>to</a:t>
            </a:r>
            <a:r>
              <a:rPr lang="nl-NL" sz="2400" dirty="0" smtClean="0"/>
              <a:t> </a:t>
            </a:r>
            <a:r>
              <a:rPr lang="nl-NL" sz="2400" dirty="0" err="1" smtClean="0"/>
              <a:t>participate</a:t>
            </a:r>
            <a:r>
              <a:rPr lang="nl-NL" sz="2400" dirty="0" smtClean="0"/>
              <a:t> (11 of 45)</a:t>
            </a:r>
            <a:endParaRPr lang="nl-NL" sz="2400" dirty="0"/>
          </a:p>
          <a:p>
            <a:r>
              <a:rPr lang="nl-NL" sz="2400" dirty="0" err="1"/>
              <a:t>Prospective</a:t>
            </a:r>
            <a:r>
              <a:rPr lang="nl-NL" sz="2400" dirty="0"/>
              <a:t> research- </a:t>
            </a:r>
            <a:r>
              <a:rPr lang="nl-NL" sz="2400" dirty="0" err="1"/>
              <a:t>describe</a:t>
            </a:r>
            <a:r>
              <a:rPr lang="nl-NL" sz="2400" dirty="0"/>
              <a:t> </a:t>
            </a:r>
            <a:r>
              <a:rPr lang="nl-NL" sz="2400" dirty="0" err="1"/>
              <a:t>development</a:t>
            </a:r>
            <a:r>
              <a:rPr lang="nl-NL" sz="2400" dirty="0"/>
              <a:t> the </a:t>
            </a:r>
            <a:r>
              <a:rPr lang="nl-NL" sz="2400" dirty="0" err="1"/>
              <a:t>same</a:t>
            </a:r>
            <a:r>
              <a:rPr lang="nl-NL" sz="2400" dirty="0"/>
              <a:t> </a:t>
            </a:r>
            <a:r>
              <a:rPr lang="nl-NL" sz="2400" dirty="0" smtClean="0"/>
              <a:t>way, </a:t>
            </a:r>
            <a:r>
              <a:rPr lang="nl-NL" sz="2400" dirty="0" err="1" smtClean="0"/>
              <a:t>measure</a:t>
            </a:r>
            <a:r>
              <a:rPr lang="nl-NL" sz="2400" dirty="0" smtClean="0"/>
              <a:t> at the </a:t>
            </a:r>
            <a:r>
              <a:rPr lang="nl-NL" sz="2400" dirty="0" err="1" smtClean="0"/>
              <a:t>same</a:t>
            </a:r>
            <a:r>
              <a:rPr lang="nl-NL" sz="2400" dirty="0" smtClean="0"/>
              <a:t> time </a:t>
            </a:r>
            <a:r>
              <a:rPr lang="nl-NL" sz="2400" dirty="0" err="1" smtClean="0"/>
              <a:t>and</a:t>
            </a:r>
            <a:r>
              <a:rPr lang="nl-NL" sz="2400" dirty="0" smtClean="0"/>
              <a:t> </a:t>
            </a:r>
            <a:r>
              <a:rPr lang="nl-NL" sz="2400" dirty="0" err="1" smtClean="0"/>
              <a:t>with</a:t>
            </a:r>
            <a:r>
              <a:rPr lang="nl-NL" sz="2400" dirty="0" smtClean="0"/>
              <a:t> the </a:t>
            </a:r>
            <a:r>
              <a:rPr lang="nl-NL" sz="2400" dirty="0" err="1" smtClean="0"/>
              <a:t>same</a:t>
            </a:r>
            <a:r>
              <a:rPr lang="nl-NL" sz="2400" dirty="0" smtClean="0"/>
              <a:t> </a:t>
            </a:r>
            <a:r>
              <a:rPr lang="nl-NL" sz="2400" dirty="0" err="1" smtClean="0"/>
              <a:t>instruments</a:t>
            </a:r>
            <a:r>
              <a:rPr lang="nl-NL" sz="2400" dirty="0" smtClean="0"/>
              <a:t> in </a:t>
            </a:r>
            <a:r>
              <a:rPr lang="nl-NL" sz="2400" dirty="0"/>
              <a:t>order </a:t>
            </a:r>
            <a:r>
              <a:rPr lang="nl-NL" sz="2400" dirty="0" err="1"/>
              <a:t>to</a:t>
            </a:r>
            <a:r>
              <a:rPr lang="nl-NL" sz="2400" dirty="0"/>
              <a:t> offer the right </a:t>
            </a:r>
            <a:r>
              <a:rPr lang="nl-NL" sz="2400" dirty="0" err="1" smtClean="0"/>
              <a:t>intervention</a:t>
            </a:r>
            <a:r>
              <a:rPr lang="nl-NL" sz="2400" dirty="0" smtClean="0"/>
              <a:t> </a:t>
            </a:r>
          </a:p>
          <a:p>
            <a:r>
              <a:rPr lang="nl-NL" sz="2400" dirty="0" smtClean="0"/>
              <a:t>Parents </a:t>
            </a:r>
            <a:r>
              <a:rPr lang="nl-NL" sz="2400" dirty="0" err="1" smtClean="0"/>
              <a:t>need</a:t>
            </a:r>
            <a:r>
              <a:rPr lang="nl-NL" sz="2400" dirty="0" smtClean="0"/>
              <a:t> </a:t>
            </a:r>
            <a:r>
              <a:rPr lang="nl-NL" sz="2400" dirty="0" err="1" smtClean="0"/>
              <a:t>to</a:t>
            </a:r>
            <a:r>
              <a:rPr lang="nl-NL" sz="2400" dirty="0" smtClean="0"/>
              <a:t> </a:t>
            </a:r>
            <a:r>
              <a:rPr lang="nl-NL" sz="2400" dirty="0" err="1" smtClean="0"/>
              <a:t>know</a:t>
            </a:r>
            <a:r>
              <a:rPr lang="nl-NL" sz="2400" dirty="0" smtClean="0"/>
              <a:t> </a:t>
            </a:r>
            <a:r>
              <a:rPr lang="nl-NL" sz="2400" dirty="0" err="1" smtClean="0"/>
              <a:t>what</a:t>
            </a:r>
            <a:r>
              <a:rPr lang="nl-NL" sz="2400" dirty="0" smtClean="0"/>
              <a:t> is </a:t>
            </a:r>
            <a:r>
              <a:rPr lang="nl-NL" sz="2400" dirty="0" err="1" smtClean="0"/>
              <a:t>ahead</a:t>
            </a:r>
            <a:r>
              <a:rPr lang="nl-NL" sz="2400" dirty="0" smtClean="0"/>
              <a:t> of </a:t>
            </a:r>
            <a:r>
              <a:rPr lang="nl-NL" sz="2400" dirty="0" err="1" smtClean="0"/>
              <a:t>them</a:t>
            </a:r>
            <a:r>
              <a:rPr lang="nl-NL" sz="2400" dirty="0" smtClean="0"/>
              <a:t>!</a:t>
            </a:r>
          </a:p>
          <a:p>
            <a:pPr marL="0" indent="0">
              <a:buNone/>
            </a:pPr>
            <a:endParaRPr lang="nl-NL" sz="2400" dirty="0" smtClean="0"/>
          </a:p>
          <a:p>
            <a:endParaRPr lang="nl-NL" sz="2400" dirty="0" smtClean="0"/>
          </a:p>
          <a:p>
            <a:pPr marL="0" indent="0">
              <a:buNone/>
            </a:pPr>
            <a:endParaRPr lang="nl-NL"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spTree>
    <p:extLst>
      <p:ext uri="{BB962C8B-B14F-4D97-AF65-F5344CB8AC3E}">
        <p14:creationId xmlns:p14="http://schemas.microsoft.com/office/powerpoint/2010/main" val="55341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936104"/>
          </a:xfrm>
        </p:spPr>
        <p:txBody>
          <a:bodyPr>
            <a:normAutofit/>
          </a:bodyPr>
          <a:lstStyle/>
          <a:p>
            <a:r>
              <a:rPr lang="nl-NL" sz="4000" dirty="0" err="1" smtClean="0"/>
              <a:t>coloboma</a:t>
            </a:r>
            <a:endParaRPr lang="nl-NL" sz="4000" dirty="0"/>
          </a:p>
        </p:txBody>
      </p:sp>
      <p:sp>
        <p:nvSpPr>
          <p:cNvPr id="3" name="Tijdelijke aanduiding voor inhoud 2"/>
          <p:cNvSpPr>
            <a:spLocks noGrp="1"/>
          </p:cNvSpPr>
          <p:nvPr>
            <p:ph idx="1"/>
          </p:nvPr>
        </p:nvSpPr>
        <p:spPr>
          <a:xfrm>
            <a:off x="457200" y="1052736"/>
            <a:ext cx="8229600" cy="5328592"/>
          </a:xfrm>
        </p:spPr>
        <p:txBody>
          <a:bodyPr>
            <a:normAutofit fontScale="85000" lnSpcReduction="10000"/>
          </a:bodyPr>
          <a:lstStyle/>
          <a:p>
            <a:r>
              <a:rPr lang="en-GB" sz="2800" dirty="0" smtClean="0"/>
              <a:t>Relatively stable but …..</a:t>
            </a:r>
          </a:p>
          <a:p>
            <a:r>
              <a:rPr lang="en-GB" sz="2800" dirty="0" smtClean="0"/>
              <a:t>.</a:t>
            </a:r>
          </a:p>
          <a:p>
            <a:endParaRPr lang="nl-NL" sz="2800" dirty="0" smtClean="0"/>
          </a:p>
          <a:p>
            <a:endParaRPr lang="nl-NL" sz="2800" dirty="0"/>
          </a:p>
          <a:p>
            <a:endParaRPr lang="nl-NL" sz="2800" dirty="0" smtClean="0"/>
          </a:p>
          <a:p>
            <a:endParaRPr lang="nl-NL" sz="2800" dirty="0"/>
          </a:p>
          <a:p>
            <a:endParaRPr lang="nl-NL" sz="2800" dirty="0" smtClean="0"/>
          </a:p>
          <a:p>
            <a:r>
              <a:rPr lang="en-GB" sz="2800" dirty="0" smtClean="0"/>
              <a:t>No neurological problems</a:t>
            </a:r>
          </a:p>
          <a:p>
            <a:r>
              <a:rPr lang="en-GB" sz="2800" dirty="0" smtClean="0"/>
              <a:t>ERG normal, 1 VEP indicated  a bit higher  acuity</a:t>
            </a:r>
          </a:p>
          <a:p>
            <a:r>
              <a:rPr lang="en-GB" sz="2800" dirty="0" smtClean="0"/>
              <a:t>Suspect for aggravation, psychogenic loss?</a:t>
            </a:r>
          </a:p>
          <a:p>
            <a:r>
              <a:rPr lang="en-GB" sz="2800" dirty="0" smtClean="0"/>
              <a:t>No! Professional feels helpless. Is this something specific? Do you recognise it?</a:t>
            </a:r>
          </a:p>
          <a:p>
            <a:r>
              <a:rPr lang="en-GB" sz="2800" dirty="0" smtClean="0"/>
              <a:t>Who wants to collect?</a:t>
            </a:r>
          </a:p>
          <a:p>
            <a:endParaRPr lang="en-GB" dirty="0" smtClean="0"/>
          </a:p>
          <a:p>
            <a:endParaRPr lang="nl-NL" dirty="0"/>
          </a:p>
        </p:txBody>
      </p:sp>
      <p:sp>
        <p:nvSpPr>
          <p:cNvPr id="4" name="Tijdelijke aanduiding voor voettekst 3"/>
          <p:cNvSpPr>
            <a:spLocks noGrp="1"/>
          </p:cNvSpPr>
          <p:nvPr>
            <p:ph type="ftr" sz="quarter" idx="12"/>
          </p:nvPr>
        </p:nvSpPr>
        <p:spPr/>
        <p:txBody>
          <a:bodyPr/>
          <a:lstStyle/>
          <a:p>
            <a:r>
              <a:rPr lang="nl-NL" smtClean="0">
                <a:solidFill>
                  <a:prstClr val="white">
                    <a:tint val="75000"/>
                  </a:prstClr>
                </a:solidFill>
              </a:rPr>
              <a:t>Prague &amp; Brussels 2015</a:t>
            </a:r>
            <a:endParaRPr lang="nl-NL">
              <a:solidFill>
                <a:prstClr val="white">
                  <a:tint val="75000"/>
                </a:prstClr>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2087154311"/>
              </p:ext>
            </p:extLst>
          </p:nvPr>
        </p:nvGraphicFramePr>
        <p:xfrm>
          <a:off x="899592" y="1628799"/>
          <a:ext cx="7406640" cy="1569455"/>
        </p:xfrm>
        <a:graphic>
          <a:graphicData uri="http://schemas.openxmlformats.org/drawingml/2006/table">
            <a:tbl>
              <a:tblPr firstRow="1" firstCol="1" bandRow="1">
                <a:tableStyleId>{5C22544A-7EE6-4342-B048-85BDC9FD1C3A}</a:tableStyleId>
              </a:tblPr>
              <a:tblGrid>
                <a:gridCol w="720080"/>
                <a:gridCol w="925840"/>
                <a:gridCol w="822960"/>
                <a:gridCol w="812616"/>
                <a:gridCol w="833304"/>
                <a:gridCol w="822960"/>
                <a:gridCol w="822960"/>
                <a:gridCol w="864016"/>
                <a:gridCol w="781904"/>
              </a:tblGrid>
              <a:tr h="295971">
                <a:tc>
                  <a:txBody>
                    <a:bodyPr/>
                    <a:lstStyle/>
                    <a:p>
                      <a:pPr>
                        <a:lnSpc>
                          <a:spcPct val="115000"/>
                        </a:lnSpc>
                        <a:spcAft>
                          <a:spcPts val="0"/>
                        </a:spcAft>
                      </a:pPr>
                      <a:r>
                        <a:rPr lang="nl-NL" sz="1100" dirty="0" err="1">
                          <a:effectLst/>
                        </a:rPr>
                        <a:t>child</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diagnosis</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iris</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retina</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macula</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papil</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Visus early </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later</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later</a:t>
                      </a:r>
                      <a:endParaRPr lang="nl-NL" sz="1100">
                        <a:effectLst/>
                        <a:latin typeface="Calibri"/>
                        <a:ea typeface="Calibri"/>
                        <a:cs typeface="Times New Roman"/>
                      </a:endParaRPr>
                    </a:p>
                  </a:txBody>
                  <a:tcPr marL="68580" marR="68580" marT="0" marB="0"/>
                </a:tc>
              </a:tr>
              <a:tr h="591941">
                <a:tc>
                  <a:txBody>
                    <a:bodyPr/>
                    <a:lstStyle/>
                    <a:p>
                      <a:pPr>
                        <a:lnSpc>
                          <a:spcPct val="115000"/>
                        </a:lnSpc>
                        <a:spcAft>
                          <a:spcPts val="0"/>
                        </a:spcAft>
                      </a:pPr>
                      <a:r>
                        <a:rPr lang="nl-NL" sz="1100">
                          <a:effectLst/>
                        </a:rPr>
                        <a:t>F 98</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err="1">
                          <a:effectLst/>
                        </a:rPr>
                        <a:t>Micropth</a:t>
                      </a:r>
                      <a:r>
                        <a:rPr lang="nl-NL" sz="1100" dirty="0">
                          <a:effectLst/>
                        </a:rPr>
                        <a:t> complex</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x</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x</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x</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 </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0,06</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0,12</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rPr>
                        <a:t>0,16</a:t>
                      </a:r>
                      <a:endParaRPr lang="nl-NL" sz="1100" dirty="0">
                        <a:effectLst/>
                        <a:latin typeface="Calibri"/>
                        <a:ea typeface="Calibri"/>
                        <a:cs typeface="Times New Roman"/>
                      </a:endParaRPr>
                    </a:p>
                  </a:txBody>
                  <a:tcPr marL="68580" marR="68580" marT="0" marB="0"/>
                </a:tc>
              </a:tr>
              <a:tr h="295971">
                <a:tc>
                  <a:txBody>
                    <a:bodyPr/>
                    <a:lstStyle/>
                    <a:p>
                      <a:pPr>
                        <a:lnSpc>
                          <a:spcPct val="115000"/>
                        </a:lnSpc>
                        <a:spcAft>
                          <a:spcPts val="0"/>
                        </a:spcAft>
                      </a:pPr>
                      <a:r>
                        <a:rPr lang="nl-NL" sz="1100">
                          <a:effectLst/>
                        </a:rPr>
                        <a:t>F 97</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idem</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x</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x</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x</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x</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0,8/ 1.-</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0,75/0,25</a:t>
                      </a:r>
                      <a:endParaRPr lang="nl-NL" sz="1100">
                        <a:effectLst/>
                        <a:latin typeface="Calibri"/>
                        <a:ea typeface="Calibri"/>
                        <a:cs typeface="Times New Roman"/>
                      </a:endParaRPr>
                    </a:p>
                  </a:txBody>
                  <a:tcPr marL="68580" marR="68580" marT="0" marB="0"/>
                </a:tc>
                <a:tc>
                  <a:txBody>
                    <a:bodyPr/>
                    <a:lstStyle/>
                    <a:p>
                      <a:pPr>
                        <a:lnSpc>
                          <a:spcPct val="115000"/>
                        </a:lnSpc>
                        <a:spcAft>
                          <a:spcPts val="0"/>
                        </a:spcAft>
                      </a:pPr>
                      <a:r>
                        <a:rPr lang="nl-NL" sz="1100">
                          <a:effectLst/>
                        </a:rPr>
                        <a:t>0,12/0,3</a:t>
                      </a:r>
                      <a:endParaRPr lang="nl-NL" sz="1100">
                        <a:effectLst/>
                        <a:latin typeface="Calibri"/>
                        <a:ea typeface="Calibri"/>
                        <a:cs typeface="Times New Roman"/>
                      </a:endParaRPr>
                    </a:p>
                  </a:txBody>
                  <a:tcPr marL="68580" marR="68580" marT="0" marB="0"/>
                </a:tc>
              </a:tr>
              <a:tr h="295971">
                <a:tc>
                  <a:txBody>
                    <a:bodyPr/>
                    <a:lstStyle/>
                    <a:p>
                      <a:pPr>
                        <a:lnSpc>
                          <a:spcPct val="115000"/>
                        </a:lnSpc>
                        <a:spcAft>
                          <a:spcPts val="0"/>
                        </a:spcAft>
                      </a:pPr>
                      <a:r>
                        <a:rPr lang="nl-NL" sz="1100" dirty="0">
                          <a:effectLst/>
                          <a:latin typeface="Calibri"/>
                          <a:ea typeface="Calibri"/>
                          <a:cs typeface="Times New Roman"/>
                        </a:rPr>
                        <a:t>F 98</a:t>
                      </a:r>
                    </a:p>
                  </a:txBody>
                  <a:tcPr marL="68580" marR="68580" marT="0" marB="0"/>
                </a:tc>
                <a:tc>
                  <a:txBody>
                    <a:bodyPr/>
                    <a:lstStyle/>
                    <a:p>
                      <a:pPr>
                        <a:lnSpc>
                          <a:spcPct val="115000"/>
                        </a:lnSpc>
                        <a:spcAft>
                          <a:spcPts val="0"/>
                        </a:spcAft>
                      </a:pPr>
                      <a:r>
                        <a:rPr lang="nl-NL" sz="1100" dirty="0">
                          <a:effectLst/>
                          <a:latin typeface="Calibri"/>
                          <a:ea typeface="Calibri"/>
                          <a:cs typeface="Times New Roman"/>
                        </a:rPr>
                        <a:t> </a:t>
                      </a:r>
                      <a:r>
                        <a:rPr lang="nl-NL" sz="1100" dirty="0" err="1" smtClean="0">
                          <a:effectLst/>
                          <a:latin typeface="Calibri"/>
                          <a:ea typeface="Calibri"/>
                          <a:cs typeface="Times New Roman"/>
                        </a:rPr>
                        <a:t>micropth</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latin typeface="Calibri"/>
                          <a:ea typeface="Calibri"/>
                          <a:cs typeface="Times New Roman"/>
                        </a:rPr>
                        <a:t> </a:t>
                      </a:r>
                    </a:p>
                  </a:txBody>
                  <a:tcPr marL="68580" marR="68580" marT="0" marB="0"/>
                </a:tc>
                <a:tc>
                  <a:txBody>
                    <a:bodyPr/>
                    <a:lstStyle/>
                    <a:p>
                      <a:pPr>
                        <a:lnSpc>
                          <a:spcPct val="115000"/>
                        </a:lnSpc>
                        <a:spcAft>
                          <a:spcPts val="0"/>
                        </a:spcAft>
                      </a:pPr>
                      <a:r>
                        <a:rPr lang="nl-NL" sz="1100" dirty="0">
                          <a:effectLst/>
                          <a:latin typeface="Calibri"/>
                          <a:ea typeface="Calibri"/>
                          <a:cs typeface="Times New Roman"/>
                        </a:rPr>
                        <a:t>x</a:t>
                      </a:r>
                    </a:p>
                  </a:txBody>
                  <a:tcPr marL="68580" marR="68580" marT="0" marB="0"/>
                </a:tc>
                <a:tc>
                  <a:txBody>
                    <a:bodyPr/>
                    <a:lstStyle/>
                    <a:p>
                      <a:pPr>
                        <a:lnSpc>
                          <a:spcPct val="115000"/>
                        </a:lnSpc>
                        <a:spcAft>
                          <a:spcPts val="0"/>
                        </a:spcAft>
                      </a:pPr>
                      <a:r>
                        <a:rPr lang="nl-NL" sz="1100" dirty="0">
                          <a:effectLst/>
                          <a:latin typeface="Calibri"/>
                          <a:ea typeface="Calibri"/>
                          <a:cs typeface="Times New Roman"/>
                        </a:rPr>
                        <a:t> </a:t>
                      </a:r>
                    </a:p>
                  </a:txBody>
                  <a:tcPr marL="68580" marR="68580" marT="0" marB="0"/>
                </a:tc>
                <a:tc>
                  <a:txBody>
                    <a:bodyPr/>
                    <a:lstStyle/>
                    <a:p>
                      <a:pPr>
                        <a:lnSpc>
                          <a:spcPct val="115000"/>
                        </a:lnSpc>
                        <a:spcAft>
                          <a:spcPts val="0"/>
                        </a:spcAft>
                      </a:pPr>
                      <a:r>
                        <a:rPr lang="nl-NL" sz="1100" dirty="0">
                          <a:effectLst/>
                          <a:latin typeface="Calibri"/>
                          <a:ea typeface="Calibri"/>
                          <a:cs typeface="Times New Roman"/>
                        </a:rPr>
                        <a:t> </a:t>
                      </a:r>
                    </a:p>
                  </a:txBody>
                  <a:tcPr marL="68580" marR="68580" marT="0" marB="0"/>
                </a:tc>
                <a:tc>
                  <a:txBody>
                    <a:bodyPr/>
                    <a:lstStyle/>
                    <a:p>
                      <a:pPr>
                        <a:lnSpc>
                          <a:spcPct val="115000"/>
                        </a:lnSpc>
                        <a:spcAft>
                          <a:spcPts val="0"/>
                        </a:spcAft>
                      </a:pPr>
                      <a:r>
                        <a:rPr lang="nl-NL" sz="1100" dirty="0">
                          <a:effectLst/>
                          <a:latin typeface="Calibri"/>
                          <a:ea typeface="Calibri"/>
                          <a:cs typeface="Times New Roman"/>
                        </a:rPr>
                        <a:t> </a:t>
                      </a:r>
                      <a:r>
                        <a:rPr lang="nl-NL" sz="1100" dirty="0" smtClean="0">
                          <a:effectLst/>
                          <a:latin typeface="Calibri"/>
                          <a:ea typeface="Calibri"/>
                          <a:cs typeface="Times New Roman"/>
                        </a:rPr>
                        <a:t>0,25</a:t>
                      </a:r>
                      <a:endParaRPr lang="nl-NL" sz="11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200" dirty="0" smtClean="0">
                          <a:effectLst/>
                          <a:latin typeface="Calibri"/>
                          <a:ea typeface="Calibri"/>
                          <a:cs typeface="Times New Roman"/>
                        </a:rPr>
                        <a:t>0,12</a:t>
                      </a:r>
                      <a:endParaRPr lang="nl-NL" sz="1200" dirty="0">
                        <a:effectLst/>
                        <a:latin typeface="Calibri"/>
                        <a:ea typeface="Calibri"/>
                        <a:cs typeface="Times New Roman"/>
                      </a:endParaRPr>
                    </a:p>
                  </a:txBody>
                  <a:tcPr marL="68580" marR="68580" marT="0" marB="0"/>
                </a:tc>
                <a:tc>
                  <a:txBody>
                    <a:bodyPr/>
                    <a:lstStyle/>
                    <a:p>
                      <a:pPr>
                        <a:lnSpc>
                          <a:spcPct val="115000"/>
                        </a:lnSpc>
                        <a:spcAft>
                          <a:spcPts val="0"/>
                        </a:spcAft>
                      </a:pPr>
                      <a:r>
                        <a:rPr lang="nl-NL" sz="1100" dirty="0">
                          <a:effectLst/>
                          <a:latin typeface="Calibri"/>
                          <a:ea typeface="Calibri"/>
                          <a:cs typeface="Times New Roman"/>
                        </a:rPr>
                        <a:t>0,05</a:t>
                      </a:r>
                    </a:p>
                  </a:txBody>
                  <a:tcPr marL="68580" marR="68580" marT="0" marB="0"/>
                </a:tc>
              </a:tr>
            </a:tbl>
          </a:graphicData>
        </a:graphic>
      </p:graphicFrame>
    </p:spTree>
    <p:extLst>
      <p:ext uri="{BB962C8B-B14F-4D97-AF65-F5344CB8AC3E}">
        <p14:creationId xmlns:p14="http://schemas.microsoft.com/office/powerpoint/2010/main" val="117896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room">
  <a:themeElements>
    <a:clrScheme name="Stroo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oom">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oo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oo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oo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oo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oo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oo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oo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oo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oo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oom">
  <a:themeElements>
    <a:clrScheme name="Stroo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oom">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oo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oo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oo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oo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oo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oo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oo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oo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oo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ntoorthema">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3935</TotalTime>
  <Words>3071</Words>
  <Application>Microsoft Office PowerPoint</Application>
  <PresentationFormat>Diavoorstelling (4:3)</PresentationFormat>
  <Paragraphs>598</Paragraphs>
  <Slides>28</Slides>
  <Notes>0</Notes>
  <HiddenSlides>0</HiddenSlides>
  <MMClips>0</MMClips>
  <ScaleCrop>false</ScaleCrop>
  <HeadingPairs>
    <vt:vector size="4" baseType="variant">
      <vt:variant>
        <vt:lpstr>Thema</vt:lpstr>
      </vt:variant>
      <vt:variant>
        <vt:i4>4</vt:i4>
      </vt:variant>
      <vt:variant>
        <vt:lpstr>Diatitels</vt:lpstr>
      </vt:variant>
      <vt:variant>
        <vt:i4>28</vt:i4>
      </vt:variant>
    </vt:vector>
  </HeadingPairs>
  <TitlesOfParts>
    <vt:vector size="32" baseType="lpstr">
      <vt:lpstr>Stroom</vt:lpstr>
      <vt:lpstr>1_Stroom</vt:lpstr>
      <vt:lpstr>Kantoorthema</vt:lpstr>
      <vt:lpstr>2_Kantoorthema</vt:lpstr>
      <vt:lpstr>Rehabilitation of children with visual impairments  Work to be done!</vt:lpstr>
      <vt:lpstr> Work to be done! </vt:lpstr>
      <vt:lpstr> Lebers Congenital Amaurosis</vt:lpstr>
      <vt:lpstr>Features</vt:lpstr>
      <vt:lpstr>Features</vt:lpstr>
      <vt:lpstr>Developmental setback, TOM, Autism </vt:lpstr>
      <vt:lpstr>PowerPoint-presentatie</vt:lpstr>
      <vt:lpstr>To be done</vt:lpstr>
      <vt:lpstr>coloboma</vt:lpstr>
      <vt:lpstr>  Cerebral visual impairment  CVI</vt:lpstr>
      <vt:lpstr> ICF functional discrepancy model: 5 steps to get to CVI</vt:lpstr>
      <vt:lpstr>Issues</vt:lpstr>
      <vt:lpstr>How  about age and co-morbidity ?</vt:lpstr>
      <vt:lpstr>In our rehabilitation practice (a selected group)</vt:lpstr>
      <vt:lpstr>Pre mature birth  and visual impairment</vt:lpstr>
      <vt:lpstr>High Incidence of Multi-Domain Disabilities in Very Preterm Children at Five Years of Age Eva S. Potharst, MsC, Aleid G. van Wassenaer, MD, PhD, Bregje A. Houtzager, PhD, Janeline W. P. van Hus, BHS, Bob F. Last, PhD, and Joke H. Kok, MD, PhD Objectives To describe the prevalence and co-occurrence of disabilities and their association with parental education in preterm children and term control subjects. Study design In a prospective study, preterm children (n = 104), born at &lt;30 weeks’ gestation or birth weight &lt;1000 g, and term children (n = 95) were assessed at corrected age 5 with an intelligence quotient (IQ) test, behavior questionnaires for parents and teachers, and motor and neurologic tests. A disability was defined as results in the mild abnormal range of each test or below. Associations of outcomes with parental education were studied. Results Of the preterm children, 75% had at least one disability and 50% more than one, compared with 27% and 8%, respectively, of term control subjects (P &lt; .01). The preterm-term difference in full scale IQ increased from 5 IQ points if parental education was high to 14 IQ points if it was low, favoring the term children in both groups. A similar pattern was found for behavior, but not for motor and neurologic outcome. Conclusions Disabilities occur frequently after very preterm birth and tend to aggregate. Neurologic and motor outcomes are mostly influenced by biologic risk, and social risks contribute to cognitive and behavioral outcome. (J Pediatr 2011;159:79-85).</vt:lpstr>
      <vt:lpstr>A functional approach to cerebral visual impairments in very preterm/very-low-birth-weight children Christiaan J.A. Geldof1,2, Aleid G. van Wassenaer-Leemhuis3, Marjolein Dik2, Joke H. Kok3 and Jaap Oosterlaan1,4 Received 8 September 2014; accepted 19 January 2015; advance online publication 00 Month 2015. doi:10.1038/pr.2015.83 Copyright © 2015 International Pediatric Research Foundation, Inc.  </vt:lpstr>
      <vt:lpstr> 8 year old boy (born at 27 wks)</vt:lpstr>
      <vt:lpstr>PowerPoint-presentatie</vt:lpstr>
      <vt:lpstr>PowerPoint-presentatie</vt:lpstr>
      <vt:lpstr>PowerPoint-presentatie</vt:lpstr>
      <vt:lpstr>Ataxia &amp; eye movements</vt:lpstr>
      <vt:lpstr>Visual- motor integration</vt:lpstr>
      <vt:lpstr>In action !</vt:lpstr>
      <vt:lpstr>Action VMI &amp; attention</vt:lpstr>
      <vt:lpstr>PowerPoint-presentatie</vt:lpstr>
      <vt:lpstr>Action VMI &amp; attention</vt:lpstr>
      <vt:lpstr>1697  First description of genetic prosopagnosia in Europe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to be done!</dc:title>
  <dc:creator>Marjolein Dik</dc:creator>
  <cp:lastModifiedBy>User</cp:lastModifiedBy>
  <cp:revision>152</cp:revision>
  <dcterms:created xsi:type="dcterms:W3CDTF">2015-03-22T10:56:12Z</dcterms:created>
  <dcterms:modified xsi:type="dcterms:W3CDTF">2016-01-13T11:12:55Z</dcterms:modified>
</cp:coreProperties>
</file>